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640180f919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640180f919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640180f919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40180f919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g643d7927a0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6" name="Google Shape;2436;g643d7927a0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643d7927a0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643d7927a0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7" name="Shape 2477"/>
        <p:cNvGrpSpPr/>
        <p:nvPr/>
      </p:nvGrpSpPr>
      <p:grpSpPr>
        <a:xfrm>
          <a:off x="0" y="0"/>
          <a:ext cx="0" cy="0"/>
          <a:chOff x="0" y="0"/>
          <a:chExt cx="0" cy="0"/>
        </a:xfrm>
      </p:grpSpPr>
      <p:sp>
        <p:nvSpPr>
          <p:cNvPr id="2478" name="Google Shape;2478;g643d7927a0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9" name="Google Shape;2479;g643d7927a0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9" name="Shape 2499"/>
        <p:cNvGrpSpPr/>
        <p:nvPr/>
      </p:nvGrpSpPr>
      <p:grpSpPr>
        <a:xfrm>
          <a:off x="0" y="0"/>
          <a:ext cx="0" cy="0"/>
          <a:chOff x="0" y="0"/>
          <a:chExt cx="0" cy="0"/>
        </a:xfrm>
      </p:grpSpPr>
      <p:sp>
        <p:nvSpPr>
          <p:cNvPr id="2500" name="Google Shape;2500;g643d7927a0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1" name="Google Shape;2501;g643d7927a0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g643d7927a0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7" name="Google Shape;2507;g643d7927a0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5" name="Shape 2525"/>
        <p:cNvGrpSpPr/>
        <p:nvPr/>
      </p:nvGrpSpPr>
      <p:grpSpPr>
        <a:xfrm>
          <a:off x="0" y="0"/>
          <a:ext cx="0" cy="0"/>
          <a:chOff x="0" y="0"/>
          <a:chExt cx="0" cy="0"/>
        </a:xfrm>
      </p:grpSpPr>
      <p:sp>
        <p:nvSpPr>
          <p:cNvPr id="2526" name="Google Shape;2526;g643d7927a0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7" name="Google Shape;2527;g643d7927a0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6" name="Shape 2546"/>
        <p:cNvGrpSpPr/>
        <p:nvPr/>
      </p:nvGrpSpPr>
      <p:grpSpPr>
        <a:xfrm>
          <a:off x="0" y="0"/>
          <a:ext cx="0" cy="0"/>
          <a:chOff x="0" y="0"/>
          <a:chExt cx="0" cy="0"/>
        </a:xfrm>
      </p:grpSpPr>
      <p:sp>
        <p:nvSpPr>
          <p:cNvPr id="2547" name="Google Shape;2547;g643d7927a0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8" name="Google Shape;2548;g643d7927a0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3" name="Shape 2563"/>
        <p:cNvGrpSpPr/>
        <p:nvPr/>
      </p:nvGrpSpPr>
      <p:grpSpPr>
        <a:xfrm>
          <a:off x="0" y="0"/>
          <a:ext cx="0" cy="0"/>
          <a:chOff x="0" y="0"/>
          <a:chExt cx="0" cy="0"/>
        </a:xfrm>
      </p:grpSpPr>
      <p:sp>
        <p:nvSpPr>
          <p:cNvPr id="2564" name="Google Shape;2564;g643d7927a0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5" name="Google Shape;2565;g643d7927a0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4" name="Shape 2584"/>
        <p:cNvGrpSpPr/>
        <p:nvPr/>
      </p:nvGrpSpPr>
      <p:grpSpPr>
        <a:xfrm>
          <a:off x="0" y="0"/>
          <a:ext cx="0" cy="0"/>
          <a:chOff x="0" y="0"/>
          <a:chExt cx="0" cy="0"/>
        </a:xfrm>
      </p:grpSpPr>
      <p:sp>
        <p:nvSpPr>
          <p:cNvPr id="2585" name="Google Shape;2585;g643d7927a0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6" name="Google Shape;2586;g643d7927a0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1" name="Shape 2601"/>
        <p:cNvGrpSpPr/>
        <p:nvPr/>
      </p:nvGrpSpPr>
      <p:grpSpPr>
        <a:xfrm>
          <a:off x="0" y="0"/>
          <a:ext cx="0" cy="0"/>
          <a:chOff x="0" y="0"/>
          <a:chExt cx="0" cy="0"/>
        </a:xfrm>
      </p:grpSpPr>
      <p:sp>
        <p:nvSpPr>
          <p:cNvPr id="2602" name="Google Shape;2602;g640913a436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3" name="Google Shape;2603;g640913a436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640180f919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40180f919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g643d7927a0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9" name="Google Shape;2609;g643d7927a0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6" name="Shape 2626"/>
        <p:cNvGrpSpPr/>
        <p:nvPr/>
      </p:nvGrpSpPr>
      <p:grpSpPr>
        <a:xfrm>
          <a:off x="0" y="0"/>
          <a:ext cx="0" cy="0"/>
          <a:chOff x="0" y="0"/>
          <a:chExt cx="0" cy="0"/>
        </a:xfrm>
      </p:grpSpPr>
      <p:sp>
        <p:nvSpPr>
          <p:cNvPr id="2627" name="Google Shape;2627;g640913a436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8" name="Google Shape;2628;g640913a436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g643d7927a0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643d7927a0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6" name="Shape 2656"/>
        <p:cNvGrpSpPr/>
        <p:nvPr/>
      </p:nvGrpSpPr>
      <p:grpSpPr>
        <a:xfrm>
          <a:off x="0" y="0"/>
          <a:ext cx="0" cy="0"/>
          <a:chOff x="0" y="0"/>
          <a:chExt cx="0" cy="0"/>
        </a:xfrm>
      </p:grpSpPr>
      <p:sp>
        <p:nvSpPr>
          <p:cNvPr id="2657" name="Google Shape;2657;g643d7927a0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8" name="Google Shape;2658;g643d7927a0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2" name="Shape 2662"/>
        <p:cNvGrpSpPr/>
        <p:nvPr/>
      </p:nvGrpSpPr>
      <p:grpSpPr>
        <a:xfrm>
          <a:off x="0" y="0"/>
          <a:ext cx="0" cy="0"/>
          <a:chOff x="0" y="0"/>
          <a:chExt cx="0" cy="0"/>
        </a:xfrm>
      </p:grpSpPr>
      <p:sp>
        <p:nvSpPr>
          <p:cNvPr id="2663" name="Google Shape;2663;g643d7927a0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4" name="Google Shape;2664;g643d7927a0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6" name="Shape 2686"/>
        <p:cNvGrpSpPr/>
        <p:nvPr/>
      </p:nvGrpSpPr>
      <p:grpSpPr>
        <a:xfrm>
          <a:off x="0" y="0"/>
          <a:ext cx="0" cy="0"/>
          <a:chOff x="0" y="0"/>
          <a:chExt cx="0" cy="0"/>
        </a:xfrm>
      </p:grpSpPr>
      <p:sp>
        <p:nvSpPr>
          <p:cNvPr id="2687" name="Google Shape;2687;g643d7927a0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8" name="Google Shape;2688;g643d7927a0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0" name="Shape 2710"/>
        <p:cNvGrpSpPr/>
        <p:nvPr/>
      </p:nvGrpSpPr>
      <p:grpSpPr>
        <a:xfrm>
          <a:off x="0" y="0"/>
          <a:ext cx="0" cy="0"/>
          <a:chOff x="0" y="0"/>
          <a:chExt cx="0" cy="0"/>
        </a:xfrm>
      </p:grpSpPr>
      <p:sp>
        <p:nvSpPr>
          <p:cNvPr id="2711" name="Google Shape;2711;g643d7927a0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2" name="Google Shape;2712;g643d7927a0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6" name="Shape 2716"/>
        <p:cNvGrpSpPr/>
        <p:nvPr/>
      </p:nvGrpSpPr>
      <p:grpSpPr>
        <a:xfrm>
          <a:off x="0" y="0"/>
          <a:ext cx="0" cy="0"/>
          <a:chOff x="0" y="0"/>
          <a:chExt cx="0" cy="0"/>
        </a:xfrm>
      </p:grpSpPr>
      <p:sp>
        <p:nvSpPr>
          <p:cNvPr id="2717" name="Google Shape;2717;g643d7927a0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8" name="Google Shape;2718;g643d7927a0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7" name="Shape 2737"/>
        <p:cNvGrpSpPr/>
        <p:nvPr/>
      </p:nvGrpSpPr>
      <p:grpSpPr>
        <a:xfrm>
          <a:off x="0" y="0"/>
          <a:ext cx="0" cy="0"/>
          <a:chOff x="0" y="0"/>
          <a:chExt cx="0" cy="0"/>
        </a:xfrm>
      </p:grpSpPr>
      <p:sp>
        <p:nvSpPr>
          <p:cNvPr id="2738" name="Google Shape;2738;g643d7927a0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9" name="Google Shape;2739;g643d7927a0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7" name="Shape 2767"/>
        <p:cNvGrpSpPr/>
        <p:nvPr/>
      </p:nvGrpSpPr>
      <p:grpSpPr>
        <a:xfrm>
          <a:off x="0" y="0"/>
          <a:ext cx="0" cy="0"/>
          <a:chOff x="0" y="0"/>
          <a:chExt cx="0" cy="0"/>
        </a:xfrm>
      </p:grpSpPr>
      <p:sp>
        <p:nvSpPr>
          <p:cNvPr id="2768" name="Google Shape;2768;g643d7927a0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9" name="Google Shape;2769;g643d7927a0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640180f919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40180f919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3" name="Shape 2773"/>
        <p:cNvGrpSpPr/>
        <p:nvPr/>
      </p:nvGrpSpPr>
      <p:grpSpPr>
        <a:xfrm>
          <a:off x="0" y="0"/>
          <a:ext cx="0" cy="0"/>
          <a:chOff x="0" y="0"/>
          <a:chExt cx="0" cy="0"/>
        </a:xfrm>
      </p:grpSpPr>
      <p:sp>
        <p:nvSpPr>
          <p:cNvPr id="2774" name="Google Shape;2774;g643d7927a0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5" name="Google Shape;2775;g643d7927a0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1" name="Shape 2791"/>
        <p:cNvGrpSpPr/>
        <p:nvPr/>
      </p:nvGrpSpPr>
      <p:grpSpPr>
        <a:xfrm>
          <a:off x="0" y="0"/>
          <a:ext cx="0" cy="0"/>
          <a:chOff x="0" y="0"/>
          <a:chExt cx="0" cy="0"/>
        </a:xfrm>
      </p:grpSpPr>
      <p:sp>
        <p:nvSpPr>
          <p:cNvPr id="2792" name="Google Shape;2792;g643d7927a0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3" name="Google Shape;2793;g643d7927a0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2" name="Shape 2812"/>
        <p:cNvGrpSpPr/>
        <p:nvPr/>
      </p:nvGrpSpPr>
      <p:grpSpPr>
        <a:xfrm>
          <a:off x="0" y="0"/>
          <a:ext cx="0" cy="0"/>
          <a:chOff x="0" y="0"/>
          <a:chExt cx="0" cy="0"/>
        </a:xfrm>
      </p:grpSpPr>
      <p:sp>
        <p:nvSpPr>
          <p:cNvPr id="2813" name="Google Shape;2813;g643d7927a0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4" name="Google Shape;2814;g643d7927a0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8" name="Shape 2818"/>
        <p:cNvGrpSpPr/>
        <p:nvPr/>
      </p:nvGrpSpPr>
      <p:grpSpPr>
        <a:xfrm>
          <a:off x="0" y="0"/>
          <a:ext cx="0" cy="0"/>
          <a:chOff x="0" y="0"/>
          <a:chExt cx="0" cy="0"/>
        </a:xfrm>
      </p:grpSpPr>
      <p:sp>
        <p:nvSpPr>
          <p:cNvPr id="2819" name="Google Shape;2819;g643d7927a0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0" name="Google Shape;2820;g643d7927a0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3" name="Shape 2893"/>
        <p:cNvGrpSpPr/>
        <p:nvPr/>
      </p:nvGrpSpPr>
      <p:grpSpPr>
        <a:xfrm>
          <a:off x="0" y="0"/>
          <a:ext cx="0" cy="0"/>
          <a:chOff x="0" y="0"/>
          <a:chExt cx="0" cy="0"/>
        </a:xfrm>
      </p:grpSpPr>
      <p:sp>
        <p:nvSpPr>
          <p:cNvPr id="2894" name="Google Shape;2894;g657f20f31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5" name="Google Shape;2895;g657f20f31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2" name="Shape 2912"/>
        <p:cNvGrpSpPr/>
        <p:nvPr/>
      </p:nvGrpSpPr>
      <p:grpSpPr>
        <a:xfrm>
          <a:off x="0" y="0"/>
          <a:ext cx="0" cy="0"/>
          <a:chOff x="0" y="0"/>
          <a:chExt cx="0" cy="0"/>
        </a:xfrm>
      </p:grpSpPr>
      <p:sp>
        <p:nvSpPr>
          <p:cNvPr id="2913" name="Google Shape;2913;g657f20f31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4" name="Google Shape;2914;g657f20f31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2" name="Shape 2932"/>
        <p:cNvGrpSpPr/>
        <p:nvPr/>
      </p:nvGrpSpPr>
      <p:grpSpPr>
        <a:xfrm>
          <a:off x="0" y="0"/>
          <a:ext cx="0" cy="0"/>
          <a:chOff x="0" y="0"/>
          <a:chExt cx="0" cy="0"/>
        </a:xfrm>
      </p:grpSpPr>
      <p:sp>
        <p:nvSpPr>
          <p:cNvPr id="2933" name="Google Shape;2933;g643d7927a0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4" name="Google Shape;2934;g643d7927a0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8" name="Shape 2938"/>
        <p:cNvGrpSpPr/>
        <p:nvPr/>
      </p:nvGrpSpPr>
      <p:grpSpPr>
        <a:xfrm>
          <a:off x="0" y="0"/>
          <a:ext cx="0" cy="0"/>
          <a:chOff x="0" y="0"/>
          <a:chExt cx="0" cy="0"/>
        </a:xfrm>
      </p:grpSpPr>
      <p:sp>
        <p:nvSpPr>
          <p:cNvPr id="2939" name="Google Shape;2939;g643d7927a0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0" name="Google Shape;2940;g643d7927a0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5" name="Shape 2975"/>
        <p:cNvGrpSpPr/>
        <p:nvPr/>
      </p:nvGrpSpPr>
      <p:grpSpPr>
        <a:xfrm>
          <a:off x="0" y="0"/>
          <a:ext cx="0" cy="0"/>
          <a:chOff x="0" y="0"/>
          <a:chExt cx="0" cy="0"/>
        </a:xfrm>
      </p:grpSpPr>
      <p:sp>
        <p:nvSpPr>
          <p:cNvPr id="2976" name="Google Shape;2976;g643d7927a0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7" name="Google Shape;2977;g643d7927a0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2" name="Shape 2992"/>
        <p:cNvGrpSpPr/>
        <p:nvPr/>
      </p:nvGrpSpPr>
      <p:grpSpPr>
        <a:xfrm>
          <a:off x="0" y="0"/>
          <a:ext cx="0" cy="0"/>
          <a:chOff x="0" y="0"/>
          <a:chExt cx="0" cy="0"/>
        </a:xfrm>
      </p:grpSpPr>
      <p:sp>
        <p:nvSpPr>
          <p:cNvPr id="2993" name="Google Shape;2993;g643d7927a0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4" name="Google Shape;2994;g643d7927a0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640180f91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40180f91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8" name="Shape 2998"/>
        <p:cNvGrpSpPr/>
        <p:nvPr/>
      </p:nvGrpSpPr>
      <p:grpSpPr>
        <a:xfrm>
          <a:off x="0" y="0"/>
          <a:ext cx="0" cy="0"/>
          <a:chOff x="0" y="0"/>
          <a:chExt cx="0" cy="0"/>
        </a:xfrm>
      </p:grpSpPr>
      <p:sp>
        <p:nvSpPr>
          <p:cNvPr id="2999" name="Google Shape;2999;g643d7927a0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0" name="Google Shape;3000;g643d7927a0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2" name="Shape 3022"/>
        <p:cNvGrpSpPr/>
        <p:nvPr/>
      </p:nvGrpSpPr>
      <p:grpSpPr>
        <a:xfrm>
          <a:off x="0" y="0"/>
          <a:ext cx="0" cy="0"/>
          <a:chOff x="0" y="0"/>
          <a:chExt cx="0" cy="0"/>
        </a:xfrm>
      </p:grpSpPr>
      <p:sp>
        <p:nvSpPr>
          <p:cNvPr id="3023" name="Google Shape;3023;g640180f919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4" name="Google Shape;3024;g640180f919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8" name="Shape 3028"/>
        <p:cNvGrpSpPr/>
        <p:nvPr/>
      </p:nvGrpSpPr>
      <p:grpSpPr>
        <a:xfrm>
          <a:off x="0" y="0"/>
          <a:ext cx="0" cy="0"/>
          <a:chOff x="0" y="0"/>
          <a:chExt cx="0" cy="0"/>
        </a:xfrm>
      </p:grpSpPr>
      <p:sp>
        <p:nvSpPr>
          <p:cNvPr id="3029" name="Google Shape;3029;g640180f919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0" name="Google Shape;3030;g640180f919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4" name="Shape 3034"/>
        <p:cNvGrpSpPr/>
        <p:nvPr/>
      </p:nvGrpSpPr>
      <p:grpSpPr>
        <a:xfrm>
          <a:off x="0" y="0"/>
          <a:ext cx="0" cy="0"/>
          <a:chOff x="0" y="0"/>
          <a:chExt cx="0" cy="0"/>
        </a:xfrm>
      </p:grpSpPr>
      <p:sp>
        <p:nvSpPr>
          <p:cNvPr id="3035" name="Google Shape;3035;g640180f919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6" name="Google Shape;3036;g640180f919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9" name="Shape 3069"/>
        <p:cNvGrpSpPr/>
        <p:nvPr/>
      </p:nvGrpSpPr>
      <p:grpSpPr>
        <a:xfrm>
          <a:off x="0" y="0"/>
          <a:ext cx="0" cy="0"/>
          <a:chOff x="0" y="0"/>
          <a:chExt cx="0" cy="0"/>
        </a:xfrm>
      </p:grpSpPr>
      <p:sp>
        <p:nvSpPr>
          <p:cNvPr id="3070" name="Google Shape;3070;g640180f919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1" name="Google Shape;3071;g640180f919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3" name="Shape 3073"/>
        <p:cNvGrpSpPr/>
        <p:nvPr/>
      </p:nvGrpSpPr>
      <p:grpSpPr>
        <a:xfrm>
          <a:off x="0" y="0"/>
          <a:ext cx="0" cy="0"/>
          <a:chOff x="0" y="0"/>
          <a:chExt cx="0" cy="0"/>
        </a:xfrm>
      </p:grpSpPr>
      <p:sp>
        <p:nvSpPr>
          <p:cNvPr id="3074" name="Google Shape;3074;g640180f919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5" name="Google Shape;3075;g640180f919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7" name="Shape 3077"/>
        <p:cNvGrpSpPr/>
        <p:nvPr/>
      </p:nvGrpSpPr>
      <p:grpSpPr>
        <a:xfrm>
          <a:off x="0" y="0"/>
          <a:ext cx="0" cy="0"/>
          <a:chOff x="0" y="0"/>
          <a:chExt cx="0" cy="0"/>
        </a:xfrm>
      </p:grpSpPr>
      <p:sp>
        <p:nvSpPr>
          <p:cNvPr id="3078" name="Google Shape;3078;g640180f919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9" name="Google Shape;3079;g640180f919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1" name="Shape 3081"/>
        <p:cNvGrpSpPr/>
        <p:nvPr/>
      </p:nvGrpSpPr>
      <p:grpSpPr>
        <a:xfrm>
          <a:off x="0" y="0"/>
          <a:ext cx="0" cy="0"/>
          <a:chOff x="0" y="0"/>
          <a:chExt cx="0" cy="0"/>
        </a:xfrm>
      </p:grpSpPr>
      <p:sp>
        <p:nvSpPr>
          <p:cNvPr id="3082" name="Google Shape;3082;g640180f919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3" name="Google Shape;3083;g640180f919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5" name="Shape 3085"/>
        <p:cNvGrpSpPr/>
        <p:nvPr/>
      </p:nvGrpSpPr>
      <p:grpSpPr>
        <a:xfrm>
          <a:off x="0" y="0"/>
          <a:ext cx="0" cy="0"/>
          <a:chOff x="0" y="0"/>
          <a:chExt cx="0" cy="0"/>
        </a:xfrm>
      </p:grpSpPr>
      <p:sp>
        <p:nvSpPr>
          <p:cNvPr id="3086" name="Google Shape;3086;g640180f919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7" name="Google Shape;3087;g640180f919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9" name="Shape 3089"/>
        <p:cNvGrpSpPr/>
        <p:nvPr/>
      </p:nvGrpSpPr>
      <p:grpSpPr>
        <a:xfrm>
          <a:off x="0" y="0"/>
          <a:ext cx="0" cy="0"/>
          <a:chOff x="0" y="0"/>
          <a:chExt cx="0" cy="0"/>
        </a:xfrm>
      </p:grpSpPr>
      <p:sp>
        <p:nvSpPr>
          <p:cNvPr id="3090" name="Google Shape;3090;g640180f919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1" name="Google Shape;3091;g640180f919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640180f919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40180f919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3" name="Shape 3093"/>
        <p:cNvGrpSpPr/>
        <p:nvPr/>
      </p:nvGrpSpPr>
      <p:grpSpPr>
        <a:xfrm>
          <a:off x="0" y="0"/>
          <a:ext cx="0" cy="0"/>
          <a:chOff x="0" y="0"/>
          <a:chExt cx="0" cy="0"/>
        </a:xfrm>
      </p:grpSpPr>
      <p:sp>
        <p:nvSpPr>
          <p:cNvPr id="3094" name="Google Shape;3094;g640180f919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5" name="Google Shape;3095;g640180f919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7" name="Shape 3097"/>
        <p:cNvGrpSpPr/>
        <p:nvPr/>
      </p:nvGrpSpPr>
      <p:grpSpPr>
        <a:xfrm>
          <a:off x="0" y="0"/>
          <a:ext cx="0" cy="0"/>
          <a:chOff x="0" y="0"/>
          <a:chExt cx="0" cy="0"/>
        </a:xfrm>
      </p:grpSpPr>
      <p:sp>
        <p:nvSpPr>
          <p:cNvPr id="3098" name="Google Shape;3098;g640180f919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9" name="Google Shape;3099;g640180f919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1" name="Shape 3101"/>
        <p:cNvGrpSpPr/>
        <p:nvPr/>
      </p:nvGrpSpPr>
      <p:grpSpPr>
        <a:xfrm>
          <a:off x="0" y="0"/>
          <a:ext cx="0" cy="0"/>
          <a:chOff x="0" y="0"/>
          <a:chExt cx="0" cy="0"/>
        </a:xfrm>
      </p:grpSpPr>
      <p:sp>
        <p:nvSpPr>
          <p:cNvPr id="3102" name="Google Shape;3102;g640180f919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3" name="Google Shape;3103;g640180f919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640180f919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40180f919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640180f919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40180f919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640180f919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40180f919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640180f919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40180f919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640180f919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640180f919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640180f919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40180f919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640180f919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40180f919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640180f919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40180f919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640180f919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640180f919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640180f919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640180f919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640913a4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640913a4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6407de4d2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6407de4d2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640180f919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640180f919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6407de4d2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6407de4d2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640180f919_0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640180f919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640913a43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640913a43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640180f919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40180f919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640913a43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640913a43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640913a43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640913a43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640913a436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640913a436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640913a436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640913a436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640913a436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640913a436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640913a436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640913a436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640913a436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640913a436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640913a436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640913a436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640913a436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640913a436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640913a436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640913a436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640180f919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40180f919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4bac574e5587c51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4bac574e5587c51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640913a436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640913a436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3d10d2214f1f7fc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3d10d2214f1f7fc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73d9342e1f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73d9342e1f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6408da1b1d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6408da1b1d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6408da1b1d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6408da1b1d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6408da1b1d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6408da1b1d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6408da1b1d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6408da1b1d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6408da1b1d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6408da1b1d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6408da1b1d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6408da1b1d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640180f919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40180f919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6408da1b1d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6408da1b1d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6408da1b1d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6408da1b1d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6408da1b1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6408da1b1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73d9342e1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73d9342e1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73d9342e1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73d9342e1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73d9342e1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73d9342e1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73d9342e1f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73d9342e1f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73d9342e1f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73d9342e1f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73d9342e1f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73d9342e1f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73d9342e1f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73d9342e1f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640180f919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40180f919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6408da1b1d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6408da1b1d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6408da1b1d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6408da1b1d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6408da1b1d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6408da1b1d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6408da1b1d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6408da1b1d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6408da1b1d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6408da1b1d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6408da1b1d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6408da1b1d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6408da1b1d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6408da1b1d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6408da1b1d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6408da1b1d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6408da1b1d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6408da1b1d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6408da1b1d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6408da1b1d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6408da1b1d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6408da1b1d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6408da1b1d_0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6408da1b1d_0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6408da1b1d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6408da1b1d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6408da1b1d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6408da1b1d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73d9342e1f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73d9342e1f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73d9342e1f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g73d9342e1f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g73d9342e1f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5" name="Google Shape;1935;g73d9342e1f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73d9342e1f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73d9342e1f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g6408da1b1d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2" name="Google Shape;1982;g6408da1b1d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g6408da1b1d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9" name="Google Shape;1999;g6408da1b1d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640180f9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640180f9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6408da1b1d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6408da1b1d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g6408da1b1d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6408da1b1d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6408da1b1d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6408da1b1d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6408da1b1d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6408da1b1d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6408da1b1d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6408da1b1d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6408da1b1d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6408da1b1d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6408da1b1d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6408da1b1d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6408da1b1d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6408da1b1d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6408da1b1d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6408da1b1d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6408da1b1d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6408da1b1d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640180f91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40180f91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6408da1b1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6408da1b1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g6408da1b1d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6" name="Google Shape;2266;g6408da1b1d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g640913a436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2" name="Google Shape;2272;g640913a436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g643d7927a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8" name="Google Shape;2278;g643d7927a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643d7927a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643d7927a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643d7927a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643d7927a0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6" name="Shape 2346"/>
        <p:cNvGrpSpPr/>
        <p:nvPr/>
      </p:nvGrpSpPr>
      <p:grpSpPr>
        <a:xfrm>
          <a:off x="0" y="0"/>
          <a:ext cx="0" cy="0"/>
          <a:chOff x="0" y="0"/>
          <a:chExt cx="0" cy="0"/>
        </a:xfrm>
      </p:grpSpPr>
      <p:sp>
        <p:nvSpPr>
          <p:cNvPr id="2347" name="Google Shape;2347;g643d7927a0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8" name="Google Shape;2348;g643d7927a0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643d7927a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643d7927a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g643d7927a0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5" name="Google Shape;2395;g643d7927a0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g643d7927a0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643d7927a0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41.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3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29.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42.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mailto:jsmith@gmail.com" TargetMode="External"/><Relationship Id="rId5" Type="http://schemas.openxmlformats.org/officeDocument/2006/relationships/hyperlink" Target="mailto:jsmith@gmail.com" TargetMode="External"/><Relationship Id="rId6" Type="http://schemas.openxmlformats.org/officeDocument/2006/relationships/hyperlink" Target="mailto:jsmith@gmail.com" TargetMode="External"/><Relationship Id="rId7" Type="http://schemas.openxmlformats.org/officeDocument/2006/relationships/hyperlink" Target="mailto:jsmith@gmail.com" TargetMode="External"/><Relationship Id="rId8" Type="http://schemas.openxmlformats.org/officeDocument/2006/relationships/hyperlink" Target="mailto:jsmith@g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png"/><Relationship Id="rId4" Type="http://schemas.openxmlformats.org/officeDocument/2006/relationships/image" Target="../media/image13.png"/><Relationship Id="rId11" Type="http://schemas.openxmlformats.org/officeDocument/2006/relationships/image" Target="../media/image38.jpg"/><Relationship Id="rId10" Type="http://schemas.openxmlformats.org/officeDocument/2006/relationships/image" Target="../media/image32.jp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png"/><Relationship Id="rId4" Type="http://schemas.openxmlformats.org/officeDocument/2006/relationships/image" Target="../media/image13.png"/><Relationship Id="rId11" Type="http://schemas.openxmlformats.org/officeDocument/2006/relationships/image" Target="../media/image38.jpg"/><Relationship Id="rId10" Type="http://schemas.openxmlformats.org/officeDocument/2006/relationships/image" Target="../media/image32.jp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68.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5.png"/><Relationship Id="rId13" Type="http://schemas.openxmlformats.org/officeDocument/2006/relationships/image" Target="../media/image9.png"/><Relationship Id="rId12"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4.png"/><Relationship Id="rId4" Type="http://schemas.openxmlformats.org/officeDocument/2006/relationships/image" Target="../media/image21.png"/><Relationship Id="rId9" Type="http://schemas.openxmlformats.org/officeDocument/2006/relationships/image" Target="../media/image15.png"/><Relationship Id="rId15" Type="http://schemas.openxmlformats.org/officeDocument/2006/relationships/image" Target="../media/image27.png"/><Relationship Id="rId1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14.png"/><Relationship Id="rId8" Type="http://schemas.openxmlformats.org/officeDocument/2006/relationships/image" Target="../media/image1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5.png"/><Relationship Id="rId13" Type="http://schemas.openxmlformats.org/officeDocument/2006/relationships/image" Target="../media/image9.png"/><Relationship Id="rId12"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4.png"/><Relationship Id="rId4" Type="http://schemas.openxmlformats.org/officeDocument/2006/relationships/image" Target="../media/image21.png"/><Relationship Id="rId9" Type="http://schemas.openxmlformats.org/officeDocument/2006/relationships/image" Target="../media/image15.png"/><Relationship Id="rId1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14.png"/><Relationship Id="rId8" Type="http://schemas.openxmlformats.org/officeDocument/2006/relationships/image" Target="../media/image1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20.png"/><Relationship Id="rId13" Type="http://schemas.openxmlformats.org/officeDocument/2006/relationships/image" Target="../media/image15.png"/><Relationship Id="rId12"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2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29.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20.png"/><Relationship Id="rId13" Type="http://schemas.openxmlformats.org/officeDocument/2006/relationships/image" Target="../media/image15.png"/><Relationship Id="rId12"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17.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2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20.png"/><Relationship Id="rId13" Type="http://schemas.openxmlformats.org/officeDocument/2006/relationships/image" Target="../media/image15.png"/><Relationship Id="rId12"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17.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2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20.png"/><Relationship Id="rId13" Type="http://schemas.openxmlformats.org/officeDocument/2006/relationships/image" Target="../media/image15.png"/><Relationship Id="rId12"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17.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20.png"/><Relationship Id="rId13" Type="http://schemas.openxmlformats.org/officeDocument/2006/relationships/image" Target="../media/image15.png"/><Relationship Id="rId12"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17.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2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Customer Profile</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Existing Customer, First Time Sign In</a:t>
            </a:r>
            <a:endParaRPr/>
          </a:p>
        </p:txBody>
      </p:sp>
      <p:sp>
        <p:nvSpPr>
          <p:cNvPr id="206" name="Google Shape;206;p2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pic>
        <p:nvPicPr>
          <p:cNvPr id="2438" name="Google Shape;2438;p112"/>
          <p:cNvPicPr preferRelativeResize="0"/>
          <p:nvPr/>
        </p:nvPicPr>
        <p:blipFill>
          <a:blip r:embed="rId3">
            <a:alphaModFix/>
          </a:blip>
          <a:stretch>
            <a:fillRect/>
          </a:stretch>
        </p:blipFill>
        <p:spPr>
          <a:xfrm>
            <a:off x="3278325" y="152400"/>
            <a:ext cx="2587361" cy="4838701"/>
          </a:xfrm>
          <a:prstGeom prst="rect">
            <a:avLst/>
          </a:prstGeom>
          <a:noFill/>
          <a:ln>
            <a:noFill/>
          </a:ln>
        </p:spPr>
      </p:pic>
      <p:sp>
        <p:nvSpPr>
          <p:cNvPr id="2439" name="Google Shape;2439;p112"/>
          <p:cNvSpPr/>
          <p:nvPr/>
        </p:nvSpPr>
        <p:spPr>
          <a:xfrm>
            <a:off x="3596550" y="2168250"/>
            <a:ext cx="19509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Additional Information</a:t>
            </a:r>
            <a:endParaRPr sz="700"/>
          </a:p>
        </p:txBody>
      </p:sp>
      <p:sp>
        <p:nvSpPr>
          <p:cNvPr id="2440" name="Google Shape;2440;p112"/>
          <p:cNvSpPr txBox="1"/>
          <p:nvPr/>
        </p:nvSpPr>
        <p:spPr>
          <a:xfrm>
            <a:off x="3551250" y="610950"/>
            <a:ext cx="20415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General Information Cont’d</a:t>
            </a:r>
            <a:endParaRPr/>
          </a:p>
        </p:txBody>
      </p:sp>
      <p:grpSp>
        <p:nvGrpSpPr>
          <p:cNvPr id="2441" name="Google Shape;2441;p112"/>
          <p:cNvGrpSpPr/>
          <p:nvPr/>
        </p:nvGrpSpPr>
        <p:grpSpPr>
          <a:xfrm>
            <a:off x="3596550" y="4378950"/>
            <a:ext cx="1950900" cy="360000"/>
            <a:chOff x="3596550" y="4284550"/>
            <a:chExt cx="1950900" cy="360000"/>
          </a:xfrm>
        </p:grpSpPr>
        <p:grpSp>
          <p:nvGrpSpPr>
            <p:cNvPr id="2442" name="Google Shape;2442;p112"/>
            <p:cNvGrpSpPr/>
            <p:nvPr/>
          </p:nvGrpSpPr>
          <p:grpSpPr>
            <a:xfrm>
              <a:off x="3596550" y="4284550"/>
              <a:ext cx="1950900" cy="360000"/>
              <a:chOff x="3596550" y="4284550"/>
              <a:chExt cx="1950900" cy="360000"/>
            </a:xfrm>
          </p:grpSpPr>
          <p:sp>
            <p:nvSpPr>
              <p:cNvPr id="2443" name="Google Shape;2443;p11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4" name="Google Shape;2444;p112"/>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445" name="Google Shape;2445;p11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446" name="Google Shape;2446;p112"/>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447" name="Google Shape;2447;p112"/>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448" name="Google Shape;2448;p112"/>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2449" name="Google Shape;2449;p112"/>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On-demand service request  </a:t>
            </a:r>
            <a:r>
              <a:rPr lang="en">
                <a:solidFill>
                  <a:schemeClr val="dk1"/>
                </a:solidFill>
              </a:rPr>
              <a:t>(con’t)</a:t>
            </a:r>
            <a:endParaRPr/>
          </a:p>
        </p:txBody>
      </p:sp>
      <p:sp>
        <p:nvSpPr>
          <p:cNvPr id="2450" name="Google Shape;2450;p112"/>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Customer will then complete additional job-details.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Upon clicking submit TOS will populate.</a:t>
            </a:r>
            <a:endParaRPr sz="900">
              <a:solidFill>
                <a:schemeClr val="dk1"/>
              </a:solidFill>
            </a:endParaRPr>
          </a:p>
        </p:txBody>
      </p:sp>
      <p:sp>
        <p:nvSpPr>
          <p:cNvPr id="2451" name="Google Shape;2451;p112"/>
          <p:cNvSpPr/>
          <p:nvPr/>
        </p:nvSpPr>
        <p:spPr>
          <a:xfrm>
            <a:off x="3596550" y="2760150"/>
            <a:ext cx="19509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Payment Method</a:t>
            </a:r>
            <a:endParaRPr sz="700"/>
          </a:p>
        </p:txBody>
      </p:sp>
      <p:sp>
        <p:nvSpPr>
          <p:cNvPr id="2452" name="Google Shape;2452;p112"/>
          <p:cNvSpPr/>
          <p:nvPr/>
        </p:nvSpPr>
        <p:spPr>
          <a:xfrm>
            <a:off x="3865200" y="3753575"/>
            <a:ext cx="14136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Submit</a:t>
            </a:r>
            <a:endParaRPr sz="700"/>
          </a:p>
        </p:txBody>
      </p:sp>
      <p:sp>
        <p:nvSpPr>
          <p:cNvPr id="2453" name="Google Shape;2453;p112"/>
          <p:cNvSpPr/>
          <p:nvPr/>
        </p:nvSpPr>
        <p:spPr>
          <a:xfrm>
            <a:off x="3596550" y="1576350"/>
            <a:ext cx="19509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Job Site Details</a:t>
            </a:r>
            <a:endParaRPr sz="900">
              <a:solidFill>
                <a:schemeClr val="dk1"/>
              </a:solidFill>
            </a:endParaRPr>
          </a:p>
          <a:p>
            <a:pPr indent="0" lvl="0" marL="0" rtl="0" algn="ctr">
              <a:spcBef>
                <a:spcPts val="0"/>
              </a:spcBef>
              <a:spcAft>
                <a:spcPts val="0"/>
              </a:spcAft>
              <a:buNone/>
            </a:pPr>
            <a:r>
              <a:t/>
            </a:r>
            <a:endParaRPr sz="7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pic>
        <p:nvPicPr>
          <p:cNvPr id="2458" name="Google Shape;2458;p113"/>
          <p:cNvPicPr preferRelativeResize="0"/>
          <p:nvPr/>
        </p:nvPicPr>
        <p:blipFill>
          <a:blip r:embed="rId3">
            <a:alphaModFix/>
          </a:blip>
          <a:stretch>
            <a:fillRect/>
          </a:stretch>
        </p:blipFill>
        <p:spPr>
          <a:xfrm>
            <a:off x="3278325" y="152400"/>
            <a:ext cx="2587361" cy="4838701"/>
          </a:xfrm>
          <a:prstGeom prst="rect">
            <a:avLst/>
          </a:prstGeom>
          <a:noFill/>
          <a:ln>
            <a:noFill/>
          </a:ln>
        </p:spPr>
      </p:pic>
      <p:sp>
        <p:nvSpPr>
          <p:cNvPr id="2459" name="Google Shape;2459;p113"/>
          <p:cNvSpPr/>
          <p:nvPr/>
        </p:nvSpPr>
        <p:spPr>
          <a:xfrm>
            <a:off x="3596550" y="2168250"/>
            <a:ext cx="19509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Additional Information</a:t>
            </a:r>
            <a:endParaRPr sz="700"/>
          </a:p>
        </p:txBody>
      </p:sp>
      <p:sp>
        <p:nvSpPr>
          <p:cNvPr id="2460" name="Google Shape;2460;p113"/>
          <p:cNvSpPr txBox="1"/>
          <p:nvPr/>
        </p:nvSpPr>
        <p:spPr>
          <a:xfrm>
            <a:off x="3551250" y="610950"/>
            <a:ext cx="20415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General Information Cont’d</a:t>
            </a:r>
            <a:endParaRPr/>
          </a:p>
        </p:txBody>
      </p:sp>
      <p:grpSp>
        <p:nvGrpSpPr>
          <p:cNvPr id="2461" name="Google Shape;2461;p113"/>
          <p:cNvGrpSpPr/>
          <p:nvPr/>
        </p:nvGrpSpPr>
        <p:grpSpPr>
          <a:xfrm>
            <a:off x="3596550" y="4378950"/>
            <a:ext cx="1950900" cy="360000"/>
            <a:chOff x="3596550" y="4284550"/>
            <a:chExt cx="1950900" cy="360000"/>
          </a:xfrm>
        </p:grpSpPr>
        <p:grpSp>
          <p:nvGrpSpPr>
            <p:cNvPr id="2462" name="Google Shape;2462;p113"/>
            <p:cNvGrpSpPr/>
            <p:nvPr/>
          </p:nvGrpSpPr>
          <p:grpSpPr>
            <a:xfrm>
              <a:off x="3596550" y="4284550"/>
              <a:ext cx="1950900" cy="360000"/>
              <a:chOff x="3596550" y="4284550"/>
              <a:chExt cx="1950900" cy="360000"/>
            </a:xfrm>
          </p:grpSpPr>
          <p:sp>
            <p:nvSpPr>
              <p:cNvPr id="2463" name="Google Shape;2463;p11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4" name="Google Shape;2464;p113"/>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465" name="Google Shape;2465;p11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466" name="Google Shape;2466;p113"/>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467" name="Google Shape;2467;p113"/>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468" name="Google Shape;2468;p113"/>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2469" name="Google Shape;2469;p11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On-demand service request  </a:t>
            </a:r>
            <a:r>
              <a:rPr lang="en">
                <a:solidFill>
                  <a:schemeClr val="dk1"/>
                </a:solidFill>
              </a:rPr>
              <a:t>(con’t)</a:t>
            </a:r>
            <a:endParaRPr/>
          </a:p>
        </p:txBody>
      </p:sp>
      <p:sp>
        <p:nvSpPr>
          <p:cNvPr id="2470" name="Google Shape;2470;p113"/>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Customer must swipe to agree to TOS.</a:t>
            </a:r>
            <a:endParaRPr sz="900"/>
          </a:p>
        </p:txBody>
      </p:sp>
      <p:sp>
        <p:nvSpPr>
          <p:cNvPr id="2471" name="Google Shape;2471;p113"/>
          <p:cNvSpPr/>
          <p:nvPr/>
        </p:nvSpPr>
        <p:spPr>
          <a:xfrm>
            <a:off x="3596550" y="2760150"/>
            <a:ext cx="19509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Payment Method</a:t>
            </a:r>
            <a:endParaRPr sz="700"/>
          </a:p>
        </p:txBody>
      </p:sp>
      <p:sp>
        <p:nvSpPr>
          <p:cNvPr id="2472" name="Google Shape;2472;p113"/>
          <p:cNvSpPr/>
          <p:nvPr/>
        </p:nvSpPr>
        <p:spPr>
          <a:xfrm>
            <a:off x="3865200" y="3753575"/>
            <a:ext cx="14136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Submit</a:t>
            </a:r>
            <a:endParaRPr sz="700"/>
          </a:p>
        </p:txBody>
      </p:sp>
      <p:sp>
        <p:nvSpPr>
          <p:cNvPr id="2473" name="Google Shape;2473;p113"/>
          <p:cNvSpPr/>
          <p:nvPr/>
        </p:nvSpPr>
        <p:spPr>
          <a:xfrm>
            <a:off x="3596550" y="1576350"/>
            <a:ext cx="19509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Job Site Details</a:t>
            </a:r>
            <a:endParaRPr sz="900">
              <a:solidFill>
                <a:schemeClr val="dk1"/>
              </a:solidFill>
            </a:endParaRPr>
          </a:p>
          <a:p>
            <a:pPr indent="0" lvl="0" marL="0" rtl="0" algn="ctr">
              <a:spcBef>
                <a:spcPts val="0"/>
              </a:spcBef>
              <a:spcAft>
                <a:spcPts val="0"/>
              </a:spcAft>
              <a:buNone/>
            </a:pPr>
            <a:r>
              <a:t/>
            </a:r>
            <a:endParaRPr sz="700"/>
          </a:p>
        </p:txBody>
      </p:sp>
      <p:sp>
        <p:nvSpPr>
          <p:cNvPr id="2474" name="Google Shape;2474;p113"/>
          <p:cNvSpPr/>
          <p:nvPr/>
        </p:nvSpPr>
        <p:spPr>
          <a:xfrm>
            <a:off x="3586188" y="351300"/>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13"/>
          <p:cNvSpPr/>
          <p:nvPr/>
        </p:nvSpPr>
        <p:spPr>
          <a:xfrm>
            <a:off x="3577575" y="1037125"/>
            <a:ext cx="1950900" cy="195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Terms of Service</a:t>
            </a:r>
            <a:endParaRPr/>
          </a:p>
        </p:txBody>
      </p:sp>
      <p:sp>
        <p:nvSpPr>
          <p:cNvPr id="2476" name="Google Shape;2476;p113"/>
          <p:cNvSpPr/>
          <p:nvPr/>
        </p:nvSpPr>
        <p:spPr>
          <a:xfrm>
            <a:off x="3596550" y="30947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Swipe to agree&gt;&gt;&gt;</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0" name="Shape 2480"/>
        <p:cNvGrpSpPr/>
        <p:nvPr/>
      </p:nvGrpSpPr>
      <p:grpSpPr>
        <a:xfrm>
          <a:off x="0" y="0"/>
          <a:ext cx="0" cy="0"/>
          <a:chOff x="0" y="0"/>
          <a:chExt cx="0" cy="0"/>
        </a:xfrm>
      </p:grpSpPr>
      <p:pic>
        <p:nvPicPr>
          <p:cNvPr id="2481" name="Google Shape;2481;p114"/>
          <p:cNvPicPr preferRelativeResize="0"/>
          <p:nvPr/>
        </p:nvPicPr>
        <p:blipFill>
          <a:blip r:embed="rId3">
            <a:alphaModFix/>
          </a:blip>
          <a:stretch>
            <a:fillRect/>
          </a:stretch>
        </p:blipFill>
        <p:spPr>
          <a:xfrm>
            <a:off x="3278325" y="152400"/>
            <a:ext cx="2587361" cy="4838701"/>
          </a:xfrm>
          <a:prstGeom prst="rect">
            <a:avLst/>
          </a:prstGeom>
          <a:noFill/>
          <a:ln>
            <a:noFill/>
          </a:ln>
        </p:spPr>
      </p:pic>
      <p:sp>
        <p:nvSpPr>
          <p:cNvPr id="2482" name="Google Shape;2482;p114"/>
          <p:cNvSpPr/>
          <p:nvPr/>
        </p:nvSpPr>
        <p:spPr>
          <a:xfrm>
            <a:off x="3596550" y="2168250"/>
            <a:ext cx="19509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Additional Information</a:t>
            </a:r>
            <a:endParaRPr sz="700"/>
          </a:p>
        </p:txBody>
      </p:sp>
      <p:sp>
        <p:nvSpPr>
          <p:cNvPr id="2483" name="Google Shape;2483;p114"/>
          <p:cNvSpPr txBox="1"/>
          <p:nvPr/>
        </p:nvSpPr>
        <p:spPr>
          <a:xfrm>
            <a:off x="3551250" y="610950"/>
            <a:ext cx="20415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General Information Cont’d</a:t>
            </a:r>
            <a:endParaRPr/>
          </a:p>
        </p:txBody>
      </p:sp>
      <p:grpSp>
        <p:nvGrpSpPr>
          <p:cNvPr id="2484" name="Google Shape;2484;p114"/>
          <p:cNvGrpSpPr/>
          <p:nvPr/>
        </p:nvGrpSpPr>
        <p:grpSpPr>
          <a:xfrm>
            <a:off x="3596550" y="4378950"/>
            <a:ext cx="1950900" cy="360000"/>
            <a:chOff x="3596550" y="4284550"/>
            <a:chExt cx="1950900" cy="360000"/>
          </a:xfrm>
        </p:grpSpPr>
        <p:grpSp>
          <p:nvGrpSpPr>
            <p:cNvPr id="2485" name="Google Shape;2485;p114"/>
            <p:cNvGrpSpPr/>
            <p:nvPr/>
          </p:nvGrpSpPr>
          <p:grpSpPr>
            <a:xfrm>
              <a:off x="3596550" y="4284550"/>
              <a:ext cx="1950900" cy="360000"/>
              <a:chOff x="3596550" y="4284550"/>
              <a:chExt cx="1950900" cy="360000"/>
            </a:xfrm>
          </p:grpSpPr>
          <p:sp>
            <p:nvSpPr>
              <p:cNvPr id="2486" name="Google Shape;2486;p11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7" name="Google Shape;2487;p114"/>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488" name="Google Shape;2488;p11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489" name="Google Shape;2489;p114"/>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490" name="Google Shape;2490;p114"/>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491" name="Google Shape;2491;p114"/>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2492" name="Google Shape;2492;p114"/>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On-demand service request  </a:t>
            </a:r>
            <a:r>
              <a:rPr lang="en">
                <a:solidFill>
                  <a:schemeClr val="dk1"/>
                </a:solidFill>
              </a:rPr>
              <a:t>(con’t)</a:t>
            </a:r>
            <a:endParaRPr/>
          </a:p>
        </p:txBody>
      </p:sp>
      <p:sp>
        <p:nvSpPr>
          <p:cNvPr id="2493" name="Google Shape;2493;p114"/>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User will see confirmation requests and appointment details will be updated in team member app</a:t>
            </a:r>
            <a:endParaRPr sz="900"/>
          </a:p>
        </p:txBody>
      </p:sp>
      <p:sp>
        <p:nvSpPr>
          <p:cNvPr id="2494" name="Google Shape;2494;p114"/>
          <p:cNvSpPr/>
          <p:nvPr/>
        </p:nvSpPr>
        <p:spPr>
          <a:xfrm>
            <a:off x="3596550" y="2760150"/>
            <a:ext cx="19509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Payment Method</a:t>
            </a:r>
            <a:endParaRPr sz="700"/>
          </a:p>
        </p:txBody>
      </p:sp>
      <p:sp>
        <p:nvSpPr>
          <p:cNvPr id="2495" name="Google Shape;2495;p114"/>
          <p:cNvSpPr/>
          <p:nvPr/>
        </p:nvSpPr>
        <p:spPr>
          <a:xfrm>
            <a:off x="3865200" y="3753575"/>
            <a:ext cx="14136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Submit</a:t>
            </a:r>
            <a:endParaRPr sz="700"/>
          </a:p>
        </p:txBody>
      </p:sp>
      <p:sp>
        <p:nvSpPr>
          <p:cNvPr id="2496" name="Google Shape;2496;p114"/>
          <p:cNvSpPr/>
          <p:nvPr/>
        </p:nvSpPr>
        <p:spPr>
          <a:xfrm>
            <a:off x="3596550" y="1576350"/>
            <a:ext cx="19509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Job Site Details</a:t>
            </a:r>
            <a:endParaRPr sz="900">
              <a:solidFill>
                <a:schemeClr val="dk1"/>
              </a:solidFill>
            </a:endParaRPr>
          </a:p>
          <a:p>
            <a:pPr indent="0" lvl="0" marL="0" rtl="0" algn="ctr">
              <a:spcBef>
                <a:spcPts val="0"/>
              </a:spcBef>
              <a:spcAft>
                <a:spcPts val="0"/>
              </a:spcAft>
              <a:buNone/>
            </a:pPr>
            <a:r>
              <a:t/>
            </a:r>
            <a:endParaRPr sz="700"/>
          </a:p>
        </p:txBody>
      </p:sp>
      <p:sp>
        <p:nvSpPr>
          <p:cNvPr id="2497" name="Google Shape;2497;p114"/>
          <p:cNvSpPr/>
          <p:nvPr/>
        </p:nvSpPr>
        <p:spPr>
          <a:xfrm>
            <a:off x="3586188" y="351300"/>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14"/>
          <p:cNvSpPr/>
          <p:nvPr/>
        </p:nvSpPr>
        <p:spPr>
          <a:xfrm>
            <a:off x="3577575" y="1037125"/>
            <a:ext cx="1950900" cy="195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You’re all set! Your request has been sent!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2" name="Shape 2502"/>
        <p:cNvGrpSpPr/>
        <p:nvPr/>
      </p:nvGrpSpPr>
      <p:grpSpPr>
        <a:xfrm>
          <a:off x="0" y="0"/>
          <a:ext cx="0" cy="0"/>
          <a:chOff x="0" y="0"/>
          <a:chExt cx="0" cy="0"/>
        </a:xfrm>
      </p:grpSpPr>
      <p:sp>
        <p:nvSpPr>
          <p:cNvPr id="2503" name="Google Shape;2503;p1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Scheduled Service Requests</a:t>
            </a:r>
            <a:endParaRPr sz="4800"/>
          </a:p>
        </p:txBody>
      </p:sp>
      <p:sp>
        <p:nvSpPr>
          <p:cNvPr id="2504" name="Google Shape;2504;p1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8" name="Shape 2508"/>
        <p:cNvGrpSpPr/>
        <p:nvPr/>
      </p:nvGrpSpPr>
      <p:grpSpPr>
        <a:xfrm>
          <a:off x="0" y="0"/>
          <a:ext cx="0" cy="0"/>
          <a:chOff x="0" y="0"/>
          <a:chExt cx="0" cy="0"/>
        </a:xfrm>
      </p:grpSpPr>
      <p:pic>
        <p:nvPicPr>
          <p:cNvPr id="2509" name="Google Shape;2509;p116"/>
          <p:cNvPicPr preferRelativeResize="0"/>
          <p:nvPr/>
        </p:nvPicPr>
        <p:blipFill>
          <a:blip r:embed="rId3">
            <a:alphaModFix/>
          </a:blip>
          <a:stretch>
            <a:fillRect/>
          </a:stretch>
        </p:blipFill>
        <p:spPr>
          <a:xfrm>
            <a:off x="3278325" y="152400"/>
            <a:ext cx="2587361" cy="4838701"/>
          </a:xfrm>
          <a:prstGeom prst="rect">
            <a:avLst/>
          </a:prstGeom>
          <a:noFill/>
          <a:ln>
            <a:noFill/>
          </a:ln>
        </p:spPr>
      </p:pic>
      <p:sp>
        <p:nvSpPr>
          <p:cNvPr id="2510" name="Google Shape;2510;p116"/>
          <p:cNvSpPr/>
          <p:nvPr/>
        </p:nvSpPr>
        <p:spPr>
          <a:xfrm>
            <a:off x="4587150" y="3308050"/>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Home Cleaning</a:t>
            </a:r>
            <a:endParaRPr sz="700"/>
          </a:p>
        </p:txBody>
      </p:sp>
      <p:sp>
        <p:nvSpPr>
          <p:cNvPr id="2511" name="Google Shape;2511;p116"/>
          <p:cNvSpPr/>
          <p:nvPr/>
        </p:nvSpPr>
        <p:spPr>
          <a:xfrm>
            <a:off x="3596550" y="3308038"/>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Lawn Care</a:t>
            </a:r>
            <a:endParaRPr sz="900">
              <a:solidFill>
                <a:schemeClr val="dk1"/>
              </a:solidFill>
            </a:endParaRPr>
          </a:p>
          <a:p>
            <a:pPr indent="0" lvl="0" marL="0" rtl="0" algn="ctr">
              <a:spcBef>
                <a:spcPts val="0"/>
              </a:spcBef>
              <a:spcAft>
                <a:spcPts val="0"/>
              </a:spcAft>
              <a:buNone/>
            </a:pPr>
            <a:r>
              <a:t/>
            </a:r>
            <a:endParaRPr sz="700"/>
          </a:p>
        </p:txBody>
      </p:sp>
      <p:sp>
        <p:nvSpPr>
          <p:cNvPr id="2512" name="Google Shape;2512;p116"/>
          <p:cNvSpPr/>
          <p:nvPr/>
        </p:nvSpPr>
        <p:spPr>
          <a:xfrm>
            <a:off x="3596550" y="2263925"/>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Lift &amp; Carry</a:t>
            </a:r>
            <a:endParaRPr sz="900"/>
          </a:p>
        </p:txBody>
      </p:sp>
      <p:sp>
        <p:nvSpPr>
          <p:cNvPr id="2513" name="Google Shape;2513;p116"/>
          <p:cNvSpPr/>
          <p:nvPr/>
        </p:nvSpPr>
        <p:spPr>
          <a:xfrm>
            <a:off x="4587150" y="2263925"/>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Handy Services</a:t>
            </a:r>
            <a:endParaRPr sz="700"/>
          </a:p>
        </p:txBody>
      </p:sp>
      <p:sp>
        <p:nvSpPr>
          <p:cNvPr id="2514" name="Google Shape;2514;p116"/>
          <p:cNvSpPr/>
          <p:nvPr/>
        </p:nvSpPr>
        <p:spPr>
          <a:xfrm>
            <a:off x="3642000" y="529175"/>
            <a:ext cx="1860000" cy="168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en">
                <a:solidFill>
                  <a:schemeClr val="dk1"/>
                </a:solidFill>
              </a:rPr>
              <a:t>Click Here for On-Demand Help!</a:t>
            </a:r>
            <a:endParaRPr sz="900">
              <a:solidFill>
                <a:schemeClr val="dk1"/>
              </a:solidFill>
            </a:endParaRPr>
          </a:p>
          <a:p>
            <a:pPr indent="0" lvl="0" marL="0" rtl="0" algn="ctr">
              <a:spcBef>
                <a:spcPts val="0"/>
              </a:spcBef>
              <a:spcAft>
                <a:spcPts val="0"/>
              </a:spcAft>
              <a:buNone/>
            </a:pPr>
            <a:r>
              <a:t/>
            </a:r>
            <a:endParaRPr sz="1200"/>
          </a:p>
        </p:txBody>
      </p:sp>
      <p:sp>
        <p:nvSpPr>
          <p:cNvPr id="2515" name="Google Shape;2515;p11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Scheduled</a:t>
            </a:r>
            <a:r>
              <a:rPr lang="en">
                <a:solidFill>
                  <a:schemeClr val="dk1"/>
                </a:solidFill>
              </a:rPr>
              <a:t> service request </a:t>
            </a:r>
            <a:endParaRPr>
              <a:solidFill>
                <a:schemeClr val="dk1"/>
              </a:solidFill>
            </a:endParaRPr>
          </a:p>
          <a:p>
            <a:pPr indent="0" lvl="0" marL="0" rtl="0" algn="l">
              <a:spcBef>
                <a:spcPts val="0"/>
              </a:spcBef>
              <a:spcAft>
                <a:spcPts val="0"/>
              </a:spcAft>
              <a:buNone/>
            </a:pPr>
            <a:r>
              <a:t/>
            </a:r>
            <a:endParaRPr/>
          </a:p>
        </p:txBody>
      </p:sp>
      <p:sp>
        <p:nvSpPr>
          <p:cNvPr id="2516" name="Google Shape;2516;p116"/>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 this page user can request new appointment. There are two types of request:</a:t>
            </a:r>
            <a:endParaRPr sz="900"/>
          </a:p>
          <a:p>
            <a:pPr indent="0" lvl="0" marL="0" rtl="0" algn="l">
              <a:spcBef>
                <a:spcPts val="0"/>
              </a:spcBef>
              <a:spcAft>
                <a:spcPts val="0"/>
              </a:spcAft>
              <a:buNone/>
            </a:pPr>
            <a:r>
              <a:t/>
            </a:r>
            <a:endParaRPr sz="900"/>
          </a:p>
          <a:p>
            <a:pPr indent="-285750" lvl="0" marL="457200" rtl="0" algn="l">
              <a:spcBef>
                <a:spcPts val="0"/>
              </a:spcBef>
              <a:spcAft>
                <a:spcPts val="0"/>
              </a:spcAft>
              <a:buSzPts val="900"/>
              <a:buAutoNum type="arabicPeriod"/>
            </a:pPr>
            <a:r>
              <a:rPr lang="en" sz="900"/>
              <a:t>On-Demand</a:t>
            </a:r>
            <a:endParaRPr sz="900"/>
          </a:p>
          <a:p>
            <a:pPr indent="-285750" lvl="0" marL="457200" rtl="0" algn="l">
              <a:spcBef>
                <a:spcPts val="0"/>
              </a:spcBef>
              <a:spcAft>
                <a:spcPts val="0"/>
              </a:spcAft>
              <a:buSzPts val="900"/>
              <a:buAutoNum type="arabicPeriod"/>
            </a:pPr>
            <a:r>
              <a:rPr lang="en" sz="900"/>
              <a:t>Scheduled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An on-demand request means a user needs assistance immediately. Team members in the local area will be notified.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Scheduled requests will choose a service, date, time and provide greater detail regarding service requests. </a:t>
            </a:r>
            <a:endParaRPr sz="900"/>
          </a:p>
        </p:txBody>
      </p:sp>
      <p:grpSp>
        <p:nvGrpSpPr>
          <p:cNvPr id="2517" name="Google Shape;2517;p116"/>
          <p:cNvGrpSpPr/>
          <p:nvPr/>
        </p:nvGrpSpPr>
        <p:grpSpPr>
          <a:xfrm>
            <a:off x="3596550" y="4391600"/>
            <a:ext cx="1950900" cy="360000"/>
            <a:chOff x="3596550" y="4284550"/>
            <a:chExt cx="1950900" cy="360000"/>
          </a:xfrm>
        </p:grpSpPr>
        <p:grpSp>
          <p:nvGrpSpPr>
            <p:cNvPr id="2518" name="Google Shape;2518;p116"/>
            <p:cNvGrpSpPr/>
            <p:nvPr/>
          </p:nvGrpSpPr>
          <p:grpSpPr>
            <a:xfrm>
              <a:off x="3596550" y="4284550"/>
              <a:ext cx="1950900" cy="360000"/>
              <a:chOff x="3596550" y="4284550"/>
              <a:chExt cx="1950900" cy="360000"/>
            </a:xfrm>
          </p:grpSpPr>
          <p:sp>
            <p:nvSpPr>
              <p:cNvPr id="2519" name="Google Shape;2519;p11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0" name="Google Shape;2520;p116"/>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521" name="Google Shape;2521;p11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522" name="Google Shape;2522;p116"/>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523" name="Google Shape;2523;p116"/>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524" name="Google Shape;2524;p116"/>
            <p:cNvPicPr preferRelativeResize="0"/>
            <p:nvPr/>
          </p:nvPicPr>
          <p:blipFill>
            <a:blip r:embed="rId8">
              <a:alphaModFix/>
            </a:blip>
            <a:stretch>
              <a:fillRect/>
            </a:stretch>
          </p:blipFill>
          <p:spPr>
            <a:xfrm>
              <a:off x="4822339" y="4357425"/>
              <a:ext cx="228975" cy="230175"/>
            </a:xfrm>
            <a:prstGeom prst="rect">
              <a:avLst/>
            </a:prstGeom>
            <a:noFill/>
            <a:ln>
              <a:noFill/>
            </a:ln>
          </p:spPr>
        </p:pic>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8" name="Shape 2528"/>
        <p:cNvGrpSpPr/>
        <p:nvPr/>
      </p:nvGrpSpPr>
      <p:grpSpPr>
        <a:xfrm>
          <a:off x="0" y="0"/>
          <a:ext cx="0" cy="0"/>
          <a:chOff x="0" y="0"/>
          <a:chExt cx="0" cy="0"/>
        </a:xfrm>
      </p:grpSpPr>
      <p:pic>
        <p:nvPicPr>
          <p:cNvPr id="2529" name="Google Shape;2529;p117"/>
          <p:cNvPicPr preferRelativeResize="0"/>
          <p:nvPr/>
        </p:nvPicPr>
        <p:blipFill>
          <a:blip r:embed="rId3">
            <a:alphaModFix/>
          </a:blip>
          <a:stretch>
            <a:fillRect/>
          </a:stretch>
        </p:blipFill>
        <p:spPr>
          <a:xfrm>
            <a:off x="3278325" y="152400"/>
            <a:ext cx="2587361" cy="4838701"/>
          </a:xfrm>
          <a:prstGeom prst="rect">
            <a:avLst/>
          </a:prstGeom>
          <a:noFill/>
          <a:ln>
            <a:noFill/>
          </a:ln>
        </p:spPr>
      </p:pic>
      <p:sp>
        <p:nvSpPr>
          <p:cNvPr id="2530" name="Google Shape;2530;p117"/>
          <p:cNvSpPr/>
          <p:nvPr/>
        </p:nvSpPr>
        <p:spPr>
          <a:xfrm>
            <a:off x="3596550" y="1594900"/>
            <a:ext cx="19509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Service Type</a:t>
            </a:r>
            <a:endParaRPr sz="700"/>
          </a:p>
        </p:txBody>
      </p:sp>
      <p:sp>
        <p:nvSpPr>
          <p:cNvPr id="2531" name="Google Shape;2531;p117"/>
          <p:cNvSpPr txBox="1"/>
          <p:nvPr/>
        </p:nvSpPr>
        <p:spPr>
          <a:xfrm>
            <a:off x="3551250" y="610950"/>
            <a:ext cx="20415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What category do you need help in?</a:t>
            </a:r>
            <a:endParaRPr/>
          </a:p>
        </p:txBody>
      </p:sp>
      <p:grpSp>
        <p:nvGrpSpPr>
          <p:cNvPr id="2532" name="Google Shape;2532;p117"/>
          <p:cNvGrpSpPr/>
          <p:nvPr/>
        </p:nvGrpSpPr>
        <p:grpSpPr>
          <a:xfrm>
            <a:off x="3596550" y="4378950"/>
            <a:ext cx="1950900" cy="360000"/>
            <a:chOff x="3596550" y="4284550"/>
            <a:chExt cx="1950900" cy="360000"/>
          </a:xfrm>
        </p:grpSpPr>
        <p:grpSp>
          <p:nvGrpSpPr>
            <p:cNvPr id="2533" name="Google Shape;2533;p117"/>
            <p:cNvGrpSpPr/>
            <p:nvPr/>
          </p:nvGrpSpPr>
          <p:grpSpPr>
            <a:xfrm>
              <a:off x="3596550" y="4284550"/>
              <a:ext cx="1950900" cy="360000"/>
              <a:chOff x="3596550" y="4284550"/>
              <a:chExt cx="1950900" cy="360000"/>
            </a:xfrm>
          </p:grpSpPr>
          <p:sp>
            <p:nvSpPr>
              <p:cNvPr id="2534" name="Google Shape;2534;p11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5" name="Google Shape;2535;p117"/>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536" name="Google Shape;2536;p11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537" name="Google Shape;2537;p117"/>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538" name="Google Shape;2538;p117"/>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539" name="Google Shape;2539;p117"/>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2540" name="Google Shape;2540;p117"/>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Scheduled service request (cont’d)</a:t>
            </a:r>
            <a:endParaRPr/>
          </a:p>
        </p:txBody>
      </p:sp>
      <p:sp>
        <p:nvSpPr>
          <p:cNvPr id="2541" name="Google Shape;2541;p117"/>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After selecting a service category user will provide job details. </a:t>
            </a:r>
            <a:endParaRPr sz="900"/>
          </a:p>
        </p:txBody>
      </p:sp>
      <p:sp>
        <p:nvSpPr>
          <p:cNvPr id="2542" name="Google Shape;2542;p117"/>
          <p:cNvSpPr/>
          <p:nvPr/>
        </p:nvSpPr>
        <p:spPr>
          <a:xfrm>
            <a:off x="3596550" y="2168250"/>
            <a:ext cx="19509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Job Description</a:t>
            </a:r>
            <a:endParaRPr sz="700"/>
          </a:p>
        </p:txBody>
      </p:sp>
      <p:sp>
        <p:nvSpPr>
          <p:cNvPr id="2543" name="Google Shape;2543;p117"/>
          <p:cNvSpPr/>
          <p:nvPr/>
        </p:nvSpPr>
        <p:spPr>
          <a:xfrm>
            <a:off x="3596550" y="2782075"/>
            <a:ext cx="19509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Date &amp; Time</a:t>
            </a:r>
            <a:endParaRPr sz="700"/>
          </a:p>
        </p:txBody>
      </p:sp>
      <p:sp>
        <p:nvSpPr>
          <p:cNvPr id="2544" name="Google Shape;2544;p117"/>
          <p:cNvSpPr/>
          <p:nvPr/>
        </p:nvSpPr>
        <p:spPr>
          <a:xfrm>
            <a:off x="3596550" y="3352050"/>
            <a:ext cx="19509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Address Information</a:t>
            </a:r>
            <a:endParaRPr sz="700"/>
          </a:p>
        </p:txBody>
      </p:sp>
      <p:sp>
        <p:nvSpPr>
          <p:cNvPr id="2545" name="Google Shape;2545;p117"/>
          <p:cNvSpPr/>
          <p:nvPr/>
        </p:nvSpPr>
        <p:spPr>
          <a:xfrm>
            <a:off x="3865200" y="3865500"/>
            <a:ext cx="14136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Continue</a:t>
            </a:r>
            <a:endParaRPr sz="7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9" name="Shape 2549"/>
        <p:cNvGrpSpPr/>
        <p:nvPr/>
      </p:nvGrpSpPr>
      <p:grpSpPr>
        <a:xfrm>
          <a:off x="0" y="0"/>
          <a:ext cx="0" cy="0"/>
          <a:chOff x="0" y="0"/>
          <a:chExt cx="0" cy="0"/>
        </a:xfrm>
      </p:grpSpPr>
      <p:pic>
        <p:nvPicPr>
          <p:cNvPr id="2550" name="Google Shape;2550;p118"/>
          <p:cNvPicPr preferRelativeResize="0"/>
          <p:nvPr/>
        </p:nvPicPr>
        <p:blipFill>
          <a:blip r:embed="rId3">
            <a:alphaModFix/>
          </a:blip>
          <a:stretch>
            <a:fillRect/>
          </a:stretch>
        </p:blipFill>
        <p:spPr>
          <a:xfrm>
            <a:off x="3278325" y="152400"/>
            <a:ext cx="2587361" cy="4838701"/>
          </a:xfrm>
          <a:prstGeom prst="rect">
            <a:avLst/>
          </a:prstGeom>
          <a:noFill/>
          <a:ln>
            <a:noFill/>
          </a:ln>
        </p:spPr>
      </p:pic>
      <p:sp>
        <p:nvSpPr>
          <p:cNvPr id="2551" name="Google Shape;2551;p118"/>
          <p:cNvSpPr txBox="1"/>
          <p:nvPr/>
        </p:nvSpPr>
        <p:spPr>
          <a:xfrm>
            <a:off x="3551250" y="439625"/>
            <a:ext cx="20415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Estimate Page</a:t>
            </a:r>
            <a:endParaRPr/>
          </a:p>
        </p:txBody>
      </p:sp>
      <p:grpSp>
        <p:nvGrpSpPr>
          <p:cNvPr id="2552" name="Google Shape;2552;p118"/>
          <p:cNvGrpSpPr/>
          <p:nvPr/>
        </p:nvGrpSpPr>
        <p:grpSpPr>
          <a:xfrm>
            <a:off x="3596550" y="4378950"/>
            <a:ext cx="1950900" cy="360000"/>
            <a:chOff x="3596550" y="4284550"/>
            <a:chExt cx="1950900" cy="360000"/>
          </a:xfrm>
        </p:grpSpPr>
        <p:grpSp>
          <p:nvGrpSpPr>
            <p:cNvPr id="2553" name="Google Shape;2553;p118"/>
            <p:cNvGrpSpPr/>
            <p:nvPr/>
          </p:nvGrpSpPr>
          <p:grpSpPr>
            <a:xfrm>
              <a:off x="3596550" y="4284550"/>
              <a:ext cx="1950900" cy="360000"/>
              <a:chOff x="3596550" y="4284550"/>
              <a:chExt cx="1950900" cy="360000"/>
            </a:xfrm>
          </p:grpSpPr>
          <p:sp>
            <p:nvSpPr>
              <p:cNvPr id="2554" name="Google Shape;2554;p11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5" name="Google Shape;2555;p118"/>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556" name="Google Shape;2556;p11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557" name="Google Shape;2557;p118"/>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558" name="Google Shape;2558;p118"/>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559" name="Google Shape;2559;p118"/>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2560" name="Google Shape;2560;p11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Scheduled service request (cont’d)</a:t>
            </a:r>
            <a:endParaRPr/>
          </a:p>
        </p:txBody>
      </p:sp>
      <p:sp>
        <p:nvSpPr>
          <p:cNvPr id="2561" name="Google Shape;2561;p118"/>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Estimate page for user after submitting information.</a:t>
            </a:r>
            <a:endParaRPr sz="900"/>
          </a:p>
        </p:txBody>
      </p:sp>
      <p:pic>
        <p:nvPicPr>
          <p:cNvPr id="2562" name="Google Shape;2562;p118"/>
          <p:cNvPicPr preferRelativeResize="0"/>
          <p:nvPr/>
        </p:nvPicPr>
        <p:blipFill rotWithShape="1">
          <a:blip r:embed="rId9">
            <a:alphaModFix/>
          </a:blip>
          <a:srcRect b="0" l="6286" r="6163" t="0"/>
          <a:stretch/>
        </p:blipFill>
        <p:spPr>
          <a:xfrm>
            <a:off x="3658612" y="1056675"/>
            <a:ext cx="1826776" cy="323360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6" name="Shape 2566"/>
        <p:cNvGrpSpPr/>
        <p:nvPr/>
      </p:nvGrpSpPr>
      <p:grpSpPr>
        <a:xfrm>
          <a:off x="0" y="0"/>
          <a:ext cx="0" cy="0"/>
          <a:chOff x="0" y="0"/>
          <a:chExt cx="0" cy="0"/>
        </a:xfrm>
      </p:grpSpPr>
      <p:pic>
        <p:nvPicPr>
          <p:cNvPr id="2567" name="Google Shape;2567;p119"/>
          <p:cNvPicPr preferRelativeResize="0"/>
          <p:nvPr/>
        </p:nvPicPr>
        <p:blipFill>
          <a:blip r:embed="rId3">
            <a:alphaModFix/>
          </a:blip>
          <a:stretch>
            <a:fillRect/>
          </a:stretch>
        </p:blipFill>
        <p:spPr>
          <a:xfrm>
            <a:off x="3278325" y="152400"/>
            <a:ext cx="2587361" cy="4838701"/>
          </a:xfrm>
          <a:prstGeom prst="rect">
            <a:avLst/>
          </a:prstGeom>
          <a:noFill/>
          <a:ln>
            <a:noFill/>
          </a:ln>
        </p:spPr>
      </p:pic>
      <p:sp>
        <p:nvSpPr>
          <p:cNvPr id="2568" name="Google Shape;2568;p119"/>
          <p:cNvSpPr/>
          <p:nvPr/>
        </p:nvSpPr>
        <p:spPr>
          <a:xfrm>
            <a:off x="3596550" y="1491425"/>
            <a:ext cx="19509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Customer Details</a:t>
            </a:r>
            <a:endParaRPr sz="700"/>
          </a:p>
        </p:txBody>
      </p:sp>
      <p:sp>
        <p:nvSpPr>
          <p:cNvPr id="2569" name="Google Shape;2569;p119"/>
          <p:cNvSpPr txBox="1"/>
          <p:nvPr/>
        </p:nvSpPr>
        <p:spPr>
          <a:xfrm>
            <a:off x="3551250" y="610950"/>
            <a:ext cx="20415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What category do you need help in?</a:t>
            </a:r>
            <a:endParaRPr/>
          </a:p>
        </p:txBody>
      </p:sp>
      <p:grpSp>
        <p:nvGrpSpPr>
          <p:cNvPr id="2570" name="Google Shape;2570;p119"/>
          <p:cNvGrpSpPr/>
          <p:nvPr/>
        </p:nvGrpSpPr>
        <p:grpSpPr>
          <a:xfrm>
            <a:off x="3596550" y="4378950"/>
            <a:ext cx="1950900" cy="360000"/>
            <a:chOff x="3596550" y="4284550"/>
            <a:chExt cx="1950900" cy="360000"/>
          </a:xfrm>
        </p:grpSpPr>
        <p:grpSp>
          <p:nvGrpSpPr>
            <p:cNvPr id="2571" name="Google Shape;2571;p119"/>
            <p:cNvGrpSpPr/>
            <p:nvPr/>
          </p:nvGrpSpPr>
          <p:grpSpPr>
            <a:xfrm>
              <a:off x="3596550" y="4284550"/>
              <a:ext cx="1950900" cy="360000"/>
              <a:chOff x="3596550" y="4284550"/>
              <a:chExt cx="1950900" cy="360000"/>
            </a:xfrm>
          </p:grpSpPr>
          <p:sp>
            <p:nvSpPr>
              <p:cNvPr id="2572" name="Google Shape;2572;p11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3" name="Google Shape;2573;p119"/>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574" name="Google Shape;2574;p11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575" name="Google Shape;2575;p119"/>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576" name="Google Shape;2576;p119"/>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577" name="Google Shape;2577;p119"/>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2578" name="Google Shape;2578;p11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Scheduled service request (cont’d)</a:t>
            </a:r>
            <a:endParaRPr/>
          </a:p>
        </p:txBody>
      </p:sp>
      <p:sp>
        <p:nvSpPr>
          <p:cNvPr id="2579" name="Google Shape;2579;p119"/>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After submitting job details, customer will then complete additional details.</a:t>
            </a:r>
            <a:endParaRPr sz="900"/>
          </a:p>
        </p:txBody>
      </p:sp>
      <p:sp>
        <p:nvSpPr>
          <p:cNvPr id="2580" name="Google Shape;2580;p119"/>
          <p:cNvSpPr/>
          <p:nvPr/>
        </p:nvSpPr>
        <p:spPr>
          <a:xfrm>
            <a:off x="3596550" y="2064775"/>
            <a:ext cx="19509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Job Site Details</a:t>
            </a:r>
            <a:endParaRPr sz="700"/>
          </a:p>
        </p:txBody>
      </p:sp>
      <p:sp>
        <p:nvSpPr>
          <p:cNvPr id="2581" name="Google Shape;2581;p119"/>
          <p:cNvSpPr/>
          <p:nvPr/>
        </p:nvSpPr>
        <p:spPr>
          <a:xfrm>
            <a:off x="3596550" y="2678600"/>
            <a:ext cx="19509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Additional Information</a:t>
            </a:r>
            <a:endParaRPr sz="700"/>
          </a:p>
        </p:txBody>
      </p:sp>
      <p:sp>
        <p:nvSpPr>
          <p:cNvPr id="2582" name="Google Shape;2582;p119"/>
          <p:cNvSpPr/>
          <p:nvPr/>
        </p:nvSpPr>
        <p:spPr>
          <a:xfrm>
            <a:off x="3596550" y="3248575"/>
            <a:ext cx="19509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Payment Details</a:t>
            </a:r>
            <a:endParaRPr sz="700"/>
          </a:p>
        </p:txBody>
      </p:sp>
      <p:sp>
        <p:nvSpPr>
          <p:cNvPr id="2583" name="Google Shape;2583;p119"/>
          <p:cNvSpPr/>
          <p:nvPr/>
        </p:nvSpPr>
        <p:spPr>
          <a:xfrm>
            <a:off x="3865200" y="3753575"/>
            <a:ext cx="1413600" cy="33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Submit</a:t>
            </a:r>
            <a:endParaRPr sz="7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7" name="Shape 2587"/>
        <p:cNvGrpSpPr/>
        <p:nvPr/>
      </p:nvGrpSpPr>
      <p:grpSpPr>
        <a:xfrm>
          <a:off x="0" y="0"/>
          <a:ext cx="0" cy="0"/>
          <a:chOff x="0" y="0"/>
          <a:chExt cx="0" cy="0"/>
        </a:xfrm>
      </p:grpSpPr>
      <p:pic>
        <p:nvPicPr>
          <p:cNvPr id="2588" name="Google Shape;2588;p120"/>
          <p:cNvPicPr preferRelativeResize="0"/>
          <p:nvPr/>
        </p:nvPicPr>
        <p:blipFill>
          <a:blip r:embed="rId3">
            <a:alphaModFix/>
          </a:blip>
          <a:stretch>
            <a:fillRect/>
          </a:stretch>
        </p:blipFill>
        <p:spPr>
          <a:xfrm>
            <a:off x="3278325" y="152400"/>
            <a:ext cx="2587361" cy="4838701"/>
          </a:xfrm>
          <a:prstGeom prst="rect">
            <a:avLst/>
          </a:prstGeom>
          <a:noFill/>
          <a:ln>
            <a:noFill/>
          </a:ln>
        </p:spPr>
      </p:pic>
      <p:grpSp>
        <p:nvGrpSpPr>
          <p:cNvPr id="2589" name="Google Shape;2589;p120"/>
          <p:cNvGrpSpPr/>
          <p:nvPr/>
        </p:nvGrpSpPr>
        <p:grpSpPr>
          <a:xfrm>
            <a:off x="3596550" y="4378950"/>
            <a:ext cx="1950900" cy="360000"/>
            <a:chOff x="3596550" y="4284550"/>
            <a:chExt cx="1950900" cy="360000"/>
          </a:xfrm>
        </p:grpSpPr>
        <p:grpSp>
          <p:nvGrpSpPr>
            <p:cNvPr id="2590" name="Google Shape;2590;p120"/>
            <p:cNvGrpSpPr/>
            <p:nvPr/>
          </p:nvGrpSpPr>
          <p:grpSpPr>
            <a:xfrm>
              <a:off x="3596550" y="4284550"/>
              <a:ext cx="1950900" cy="360000"/>
              <a:chOff x="3596550" y="4284550"/>
              <a:chExt cx="1950900" cy="360000"/>
            </a:xfrm>
          </p:grpSpPr>
          <p:sp>
            <p:nvSpPr>
              <p:cNvPr id="2591" name="Google Shape;2591;p12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2" name="Google Shape;2592;p120"/>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593" name="Google Shape;2593;p12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594" name="Google Shape;2594;p120"/>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595" name="Google Shape;2595;p120"/>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596" name="Google Shape;2596;p120"/>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2597" name="Google Shape;2597;p12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Scheduled service request (cont’d)</a:t>
            </a:r>
            <a:endParaRPr/>
          </a:p>
        </p:txBody>
      </p:sp>
      <p:sp>
        <p:nvSpPr>
          <p:cNvPr id="2598" name="Google Shape;2598;p120"/>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Once payment is complete, customer will see confirmation page</a:t>
            </a:r>
            <a:endParaRPr sz="900"/>
          </a:p>
        </p:txBody>
      </p:sp>
      <p:sp>
        <p:nvSpPr>
          <p:cNvPr id="2599" name="Google Shape;2599;p120"/>
          <p:cNvSpPr/>
          <p:nvPr/>
        </p:nvSpPr>
        <p:spPr>
          <a:xfrm>
            <a:off x="3596550" y="1479000"/>
            <a:ext cx="1950900" cy="217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700"/>
              <a:t>Confirmation Video</a:t>
            </a:r>
            <a:endParaRPr sz="700"/>
          </a:p>
        </p:txBody>
      </p:sp>
      <p:sp>
        <p:nvSpPr>
          <p:cNvPr id="2600" name="Google Shape;2600;p120"/>
          <p:cNvSpPr txBox="1"/>
          <p:nvPr/>
        </p:nvSpPr>
        <p:spPr>
          <a:xfrm>
            <a:off x="3596550" y="595650"/>
            <a:ext cx="1950900" cy="80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rPr>
              <a:t>You're all set [name] We have you down for a [date] at [time] to help you [service]. We’re excited to help. Be on the lookout for a confirmation email. Also please watch the following video for next steps</a:t>
            </a:r>
            <a:endParaRPr sz="700">
              <a:solidFill>
                <a:schemeClr val="dk1"/>
              </a:solidFill>
            </a:endParaRPr>
          </a:p>
          <a:p>
            <a:pPr indent="0" lvl="0" marL="0" rtl="0" algn="l">
              <a:spcBef>
                <a:spcPts val="0"/>
              </a:spcBef>
              <a:spcAft>
                <a:spcPts val="0"/>
              </a:spcAft>
              <a:buNone/>
            </a:pPr>
            <a:r>
              <a:t/>
            </a:r>
            <a:endParaRPr sz="7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4" name="Shape 2604"/>
        <p:cNvGrpSpPr/>
        <p:nvPr/>
      </p:nvGrpSpPr>
      <p:grpSpPr>
        <a:xfrm>
          <a:off x="0" y="0"/>
          <a:ext cx="0" cy="0"/>
          <a:chOff x="0" y="0"/>
          <a:chExt cx="0" cy="0"/>
        </a:xfrm>
      </p:grpSpPr>
      <p:sp>
        <p:nvSpPr>
          <p:cNvPr id="2605" name="Google Shape;2605;p1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a:t>4</a:t>
            </a:r>
            <a:r>
              <a:rPr lang="en"/>
              <a:t>. Notifications</a:t>
            </a:r>
            <a:endParaRPr/>
          </a:p>
        </p:txBody>
      </p:sp>
      <p:sp>
        <p:nvSpPr>
          <p:cNvPr id="2606" name="Google Shape;2606;p1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12" name="Google Shape;212;p23"/>
          <p:cNvSpPr/>
          <p:nvPr/>
        </p:nvSpPr>
        <p:spPr>
          <a:xfrm>
            <a:off x="3596550" y="4284550"/>
            <a:ext cx="1950900" cy="3600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Next</a:t>
            </a:r>
            <a:endParaRPr/>
          </a:p>
        </p:txBody>
      </p:sp>
      <p:sp>
        <p:nvSpPr>
          <p:cNvPr id="213" name="Google Shape;213;p2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General information page and for pre-existing customer</a:t>
            </a:r>
            <a:endParaRPr/>
          </a:p>
        </p:txBody>
      </p:sp>
      <p:sp>
        <p:nvSpPr>
          <p:cNvPr id="214" name="Google Shape;214;p23"/>
          <p:cNvSpPr txBox="1"/>
          <p:nvPr/>
        </p:nvSpPr>
        <p:spPr>
          <a:xfrm>
            <a:off x="280750" y="99620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screen is show to a customer who’s information we have on file. They will confirm information and enter any necessary information which is missing.</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Char char="●"/>
            </a:pPr>
            <a:r>
              <a:rPr lang="en" sz="900"/>
              <a:t>All relevant information from previously scheduled appointment should auto populate (first name, last name, email, phone number)</a:t>
            </a:r>
            <a:endParaRPr sz="900"/>
          </a:p>
          <a:p>
            <a:pPr indent="-285750" lvl="0" marL="457200" rtl="0" algn="l">
              <a:spcBef>
                <a:spcPts val="0"/>
              </a:spcBef>
              <a:spcAft>
                <a:spcPts val="0"/>
              </a:spcAft>
              <a:buSzPts val="900"/>
              <a:buChar char="●"/>
            </a:pPr>
            <a:r>
              <a:rPr lang="en" sz="900"/>
              <a:t>All required fields must be entered.</a:t>
            </a:r>
            <a:endParaRPr sz="900"/>
          </a:p>
          <a:p>
            <a:pPr indent="-285750" lvl="0" marL="457200" rtl="0" algn="l">
              <a:spcBef>
                <a:spcPts val="0"/>
              </a:spcBef>
              <a:spcAft>
                <a:spcPts val="0"/>
              </a:spcAft>
              <a:buSzPts val="900"/>
              <a:buChar char="●"/>
            </a:pPr>
            <a:r>
              <a:rPr lang="en" sz="900"/>
              <a:t>Email must be </a:t>
            </a:r>
            <a:r>
              <a:rPr lang="en" sz="900"/>
              <a:t>confirmed</a:t>
            </a:r>
            <a:r>
              <a:rPr lang="en" sz="900"/>
              <a:t> on the backend. (no user </a:t>
            </a:r>
            <a:r>
              <a:rPr lang="en" sz="900"/>
              <a:t>involvement</a:t>
            </a:r>
            <a:r>
              <a:rPr lang="en" sz="900"/>
              <a:t>) </a:t>
            </a:r>
            <a:endParaRPr sz="900"/>
          </a:p>
        </p:txBody>
      </p:sp>
      <p:sp>
        <p:nvSpPr>
          <p:cNvPr id="215" name="Google Shape;215;p23"/>
          <p:cNvSpPr txBox="1"/>
          <p:nvPr/>
        </p:nvSpPr>
        <p:spPr>
          <a:xfrm flipH="1">
            <a:off x="-896875" y="-1604825"/>
            <a:ext cx="12978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txBox="1"/>
          <p:nvPr/>
        </p:nvSpPr>
        <p:spPr>
          <a:xfrm>
            <a:off x="3358800" y="402875"/>
            <a:ext cx="24264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Please confirm the </a:t>
            </a:r>
            <a:endParaRPr sz="1200"/>
          </a:p>
          <a:p>
            <a:pPr indent="0" lvl="0" marL="0" rtl="0" algn="ctr">
              <a:spcBef>
                <a:spcPts val="0"/>
              </a:spcBef>
              <a:spcAft>
                <a:spcPts val="0"/>
              </a:spcAft>
              <a:buNone/>
            </a:pPr>
            <a:r>
              <a:rPr lang="en" sz="1200"/>
              <a:t>information below</a:t>
            </a:r>
            <a:endParaRPr sz="1200"/>
          </a:p>
        </p:txBody>
      </p:sp>
      <p:sp>
        <p:nvSpPr>
          <p:cNvPr id="217" name="Google Shape;217;p23"/>
          <p:cNvSpPr/>
          <p:nvPr/>
        </p:nvSpPr>
        <p:spPr>
          <a:xfrm>
            <a:off x="3795750" y="1260050"/>
            <a:ext cx="1552500" cy="3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First Name</a:t>
            </a:r>
            <a:endParaRPr sz="900"/>
          </a:p>
        </p:txBody>
      </p:sp>
      <p:sp>
        <p:nvSpPr>
          <p:cNvPr id="218" name="Google Shape;218;p23"/>
          <p:cNvSpPr/>
          <p:nvPr/>
        </p:nvSpPr>
        <p:spPr>
          <a:xfrm>
            <a:off x="3795750" y="1841125"/>
            <a:ext cx="1552500" cy="3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Last Name</a:t>
            </a:r>
            <a:endParaRPr sz="900"/>
          </a:p>
        </p:txBody>
      </p:sp>
      <p:sp>
        <p:nvSpPr>
          <p:cNvPr id="219" name="Google Shape;219;p23"/>
          <p:cNvSpPr/>
          <p:nvPr/>
        </p:nvSpPr>
        <p:spPr>
          <a:xfrm>
            <a:off x="3795750" y="2422188"/>
            <a:ext cx="1552500" cy="3429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Phone #</a:t>
            </a:r>
            <a:endParaRPr sz="900"/>
          </a:p>
        </p:txBody>
      </p:sp>
      <p:sp>
        <p:nvSpPr>
          <p:cNvPr id="220" name="Google Shape;220;p23"/>
          <p:cNvSpPr/>
          <p:nvPr/>
        </p:nvSpPr>
        <p:spPr>
          <a:xfrm>
            <a:off x="3795750" y="3003263"/>
            <a:ext cx="1552500" cy="3429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Email</a:t>
            </a:r>
            <a:endParaRPr sz="9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pic>
        <p:nvPicPr>
          <p:cNvPr id="2611" name="Google Shape;2611;p12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612" name="Google Shape;2612;p122"/>
          <p:cNvSpPr txBox="1"/>
          <p:nvPr/>
        </p:nvSpPr>
        <p:spPr>
          <a:xfrm>
            <a:off x="3688350" y="496275"/>
            <a:ext cx="1767300" cy="3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Notifications</a:t>
            </a:r>
            <a:endParaRPr sz="1500"/>
          </a:p>
        </p:txBody>
      </p:sp>
      <p:sp>
        <p:nvSpPr>
          <p:cNvPr id="2613" name="Google Shape;2613;p122"/>
          <p:cNvSpPr/>
          <p:nvPr/>
        </p:nvSpPr>
        <p:spPr>
          <a:xfrm>
            <a:off x="3585550" y="871800"/>
            <a:ext cx="1950900" cy="54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[Team Member name] has requested to change appointment time from [time] to [time]</a:t>
            </a:r>
            <a:endParaRPr sz="600" u="sng"/>
          </a:p>
        </p:txBody>
      </p:sp>
      <p:sp>
        <p:nvSpPr>
          <p:cNvPr id="2614" name="Google Shape;2614;p122"/>
          <p:cNvSpPr/>
          <p:nvPr/>
        </p:nvSpPr>
        <p:spPr>
          <a:xfrm>
            <a:off x="3585550" y="1485825"/>
            <a:ext cx="1950900" cy="54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[Team Member name] has sent you a new message</a:t>
            </a:r>
            <a:endParaRPr sz="600" u="sng"/>
          </a:p>
        </p:txBody>
      </p:sp>
      <p:sp>
        <p:nvSpPr>
          <p:cNvPr id="2615" name="Google Shape;2615;p122"/>
          <p:cNvSpPr/>
          <p:nvPr/>
        </p:nvSpPr>
        <p:spPr>
          <a:xfrm>
            <a:off x="3596550" y="2144800"/>
            <a:ext cx="1950900" cy="54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Special rewards perk 50 Points to complete your user profile</a:t>
            </a:r>
            <a:endParaRPr sz="600" u="sng"/>
          </a:p>
        </p:txBody>
      </p:sp>
      <p:sp>
        <p:nvSpPr>
          <p:cNvPr id="2616" name="Google Shape;2616;p122"/>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Notifications</a:t>
            </a:r>
            <a:r>
              <a:rPr lang="en"/>
              <a:t> Page</a:t>
            </a:r>
            <a:endParaRPr/>
          </a:p>
        </p:txBody>
      </p:sp>
      <p:sp>
        <p:nvSpPr>
          <p:cNvPr id="2617" name="Google Shape;2617;p122"/>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 this page customers can view notifications from corporate and appointment updates from team members. By clicking the notification it will take them to either the appointment or a special page of offer.</a:t>
            </a:r>
            <a:endParaRPr sz="900"/>
          </a:p>
        </p:txBody>
      </p:sp>
      <p:grpSp>
        <p:nvGrpSpPr>
          <p:cNvPr id="2618" name="Google Shape;2618;p122"/>
          <p:cNvGrpSpPr/>
          <p:nvPr/>
        </p:nvGrpSpPr>
        <p:grpSpPr>
          <a:xfrm>
            <a:off x="3596550" y="4284550"/>
            <a:ext cx="1950900" cy="360000"/>
            <a:chOff x="3596550" y="4284550"/>
            <a:chExt cx="1950900" cy="360000"/>
          </a:xfrm>
        </p:grpSpPr>
        <p:grpSp>
          <p:nvGrpSpPr>
            <p:cNvPr id="2619" name="Google Shape;2619;p122"/>
            <p:cNvGrpSpPr/>
            <p:nvPr/>
          </p:nvGrpSpPr>
          <p:grpSpPr>
            <a:xfrm>
              <a:off x="3596550" y="4284550"/>
              <a:ext cx="1950900" cy="360000"/>
              <a:chOff x="3596550" y="4284550"/>
              <a:chExt cx="1950900" cy="360000"/>
            </a:xfrm>
          </p:grpSpPr>
          <p:sp>
            <p:nvSpPr>
              <p:cNvPr id="2620" name="Google Shape;2620;p12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1" name="Google Shape;2621;p122"/>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622" name="Google Shape;2622;p12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623" name="Google Shape;2623;p122"/>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624" name="Google Shape;2624;p122"/>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625" name="Google Shape;2625;p122"/>
            <p:cNvPicPr preferRelativeResize="0"/>
            <p:nvPr/>
          </p:nvPicPr>
          <p:blipFill>
            <a:blip r:embed="rId8">
              <a:alphaModFix/>
            </a:blip>
            <a:stretch>
              <a:fillRect/>
            </a:stretch>
          </p:blipFill>
          <p:spPr>
            <a:xfrm>
              <a:off x="4822339" y="4357425"/>
              <a:ext cx="228975" cy="230175"/>
            </a:xfrm>
            <a:prstGeom prst="rect">
              <a:avLst/>
            </a:prstGeom>
            <a:noFill/>
            <a:ln>
              <a:noFill/>
            </a:ln>
          </p:spPr>
        </p:pic>
      </p:gr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9" name="Shape 2629"/>
        <p:cNvGrpSpPr/>
        <p:nvPr/>
      </p:nvGrpSpPr>
      <p:grpSpPr>
        <a:xfrm>
          <a:off x="0" y="0"/>
          <a:ext cx="0" cy="0"/>
          <a:chOff x="0" y="0"/>
          <a:chExt cx="0" cy="0"/>
        </a:xfrm>
      </p:grpSpPr>
      <p:sp>
        <p:nvSpPr>
          <p:cNvPr id="2630" name="Google Shape;2630;p1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a:t>5</a:t>
            </a:r>
            <a:r>
              <a:rPr lang="en"/>
              <a:t>. Profile </a:t>
            </a:r>
            <a:r>
              <a:rPr lang="en"/>
              <a:t>Management</a:t>
            </a:r>
            <a:endParaRPr/>
          </a:p>
        </p:txBody>
      </p:sp>
      <p:sp>
        <p:nvSpPr>
          <p:cNvPr id="2631" name="Google Shape;2631;p1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pic>
        <p:nvPicPr>
          <p:cNvPr id="2636" name="Google Shape;2636;p12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637" name="Google Shape;2637;p124"/>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Profile Page</a:t>
            </a:r>
            <a:endParaRPr/>
          </a:p>
        </p:txBody>
      </p:sp>
      <p:sp>
        <p:nvSpPr>
          <p:cNvPr id="2638" name="Google Shape;2638;p124"/>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From this page a customer can manage their profile, personal information and </a:t>
            </a:r>
            <a:r>
              <a:rPr lang="en" sz="900"/>
              <a:t>communicate</a:t>
            </a:r>
            <a:r>
              <a:rPr lang="en" sz="900"/>
              <a:t> with corporate.</a:t>
            </a:r>
            <a:endParaRPr sz="900"/>
          </a:p>
        </p:txBody>
      </p:sp>
      <p:grpSp>
        <p:nvGrpSpPr>
          <p:cNvPr id="2639" name="Google Shape;2639;p124"/>
          <p:cNvGrpSpPr/>
          <p:nvPr/>
        </p:nvGrpSpPr>
        <p:grpSpPr>
          <a:xfrm>
            <a:off x="3596550" y="4284550"/>
            <a:ext cx="1950900" cy="360000"/>
            <a:chOff x="3596550" y="4284550"/>
            <a:chExt cx="1950900" cy="360000"/>
          </a:xfrm>
        </p:grpSpPr>
        <p:grpSp>
          <p:nvGrpSpPr>
            <p:cNvPr id="2640" name="Google Shape;2640;p124"/>
            <p:cNvGrpSpPr/>
            <p:nvPr/>
          </p:nvGrpSpPr>
          <p:grpSpPr>
            <a:xfrm>
              <a:off x="3596550" y="4284550"/>
              <a:ext cx="1950900" cy="360000"/>
              <a:chOff x="3596550" y="4284550"/>
              <a:chExt cx="1950900" cy="360000"/>
            </a:xfrm>
          </p:grpSpPr>
          <p:sp>
            <p:nvSpPr>
              <p:cNvPr id="2641" name="Google Shape;2641;p12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2" name="Google Shape;2642;p124"/>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643" name="Google Shape;2643;p12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644" name="Google Shape;2644;p124"/>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645" name="Google Shape;2645;p124"/>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646" name="Google Shape;2646;p124"/>
            <p:cNvPicPr preferRelativeResize="0"/>
            <p:nvPr/>
          </p:nvPicPr>
          <p:blipFill>
            <a:blip r:embed="rId8">
              <a:alphaModFix/>
            </a:blip>
            <a:stretch>
              <a:fillRect/>
            </a:stretch>
          </p:blipFill>
          <p:spPr>
            <a:xfrm>
              <a:off x="4822339" y="4357425"/>
              <a:ext cx="228975" cy="230175"/>
            </a:xfrm>
            <a:prstGeom prst="rect">
              <a:avLst/>
            </a:prstGeom>
            <a:noFill/>
            <a:ln>
              <a:noFill/>
            </a:ln>
          </p:spPr>
        </p:pic>
      </p:grpSp>
      <p:pic>
        <p:nvPicPr>
          <p:cNvPr id="2647" name="Google Shape;2647;p124"/>
          <p:cNvPicPr preferRelativeResize="0"/>
          <p:nvPr/>
        </p:nvPicPr>
        <p:blipFill rotWithShape="1">
          <a:blip r:embed="rId9">
            <a:alphaModFix/>
          </a:blip>
          <a:srcRect b="25607" l="56146" r="0" t="3771"/>
          <a:stretch/>
        </p:blipFill>
        <p:spPr>
          <a:xfrm>
            <a:off x="3784700" y="557679"/>
            <a:ext cx="540200" cy="652451"/>
          </a:xfrm>
          <a:prstGeom prst="rect">
            <a:avLst/>
          </a:prstGeom>
          <a:noFill/>
          <a:ln>
            <a:noFill/>
          </a:ln>
        </p:spPr>
      </p:pic>
      <p:sp>
        <p:nvSpPr>
          <p:cNvPr id="2648" name="Google Shape;2648;p124"/>
          <p:cNvSpPr/>
          <p:nvPr/>
        </p:nvSpPr>
        <p:spPr>
          <a:xfrm>
            <a:off x="3580013" y="140686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Personal Information</a:t>
            </a:r>
            <a:endParaRPr sz="900"/>
          </a:p>
        </p:txBody>
      </p:sp>
      <p:sp>
        <p:nvSpPr>
          <p:cNvPr id="2649" name="Google Shape;2649;p124"/>
          <p:cNvSpPr/>
          <p:nvPr/>
        </p:nvSpPr>
        <p:spPr>
          <a:xfrm>
            <a:off x="3580013" y="174226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Payment Information</a:t>
            </a:r>
            <a:endParaRPr sz="900"/>
          </a:p>
        </p:txBody>
      </p:sp>
      <p:sp>
        <p:nvSpPr>
          <p:cNvPr id="2650" name="Google Shape;2650;p124"/>
          <p:cNvSpPr/>
          <p:nvPr/>
        </p:nvSpPr>
        <p:spPr>
          <a:xfrm>
            <a:off x="3586675" y="2404238"/>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Community Center</a:t>
            </a:r>
            <a:endParaRPr sz="900"/>
          </a:p>
        </p:txBody>
      </p:sp>
      <p:sp>
        <p:nvSpPr>
          <p:cNvPr id="2651" name="Google Shape;2651;p124"/>
          <p:cNvSpPr/>
          <p:nvPr/>
        </p:nvSpPr>
        <p:spPr>
          <a:xfrm>
            <a:off x="3580025" y="2735225"/>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Get Help</a:t>
            </a:r>
            <a:endParaRPr sz="900"/>
          </a:p>
        </p:txBody>
      </p:sp>
      <p:sp>
        <p:nvSpPr>
          <p:cNvPr id="2652" name="Google Shape;2652;p124"/>
          <p:cNvSpPr/>
          <p:nvPr/>
        </p:nvSpPr>
        <p:spPr>
          <a:xfrm>
            <a:off x="3580025" y="3070638"/>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Give Feedback</a:t>
            </a:r>
            <a:endParaRPr sz="900"/>
          </a:p>
        </p:txBody>
      </p:sp>
      <p:sp>
        <p:nvSpPr>
          <p:cNvPr id="2653" name="Google Shape;2653;p124"/>
          <p:cNvSpPr/>
          <p:nvPr/>
        </p:nvSpPr>
        <p:spPr>
          <a:xfrm>
            <a:off x="3586675" y="2068838"/>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Security Settings</a:t>
            </a:r>
            <a:endParaRPr sz="900"/>
          </a:p>
        </p:txBody>
      </p:sp>
      <p:sp>
        <p:nvSpPr>
          <p:cNvPr id="2654" name="Google Shape;2654;p124"/>
          <p:cNvSpPr txBox="1"/>
          <p:nvPr/>
        </p:nvSpPr>
        <p:spPr>
          <a:xfrm>
            <a:off x="3827225" y="3604400"/>
            <a:ext cx="14829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u="sng"/>
              <a:t>Terms of Service</a:t>
            </a:r>
            <a:endParaRPr sz="700" u="sng"/>
          </a:p>
          <a:p>
            <a:pPr indent="0" lvl="0" marL="0" rtl="0" algn="ctr">
              <a:spcBef>
                <a:spcPts val="0"/>
              </a:spcBef>
              <a:spcAft>
                <a:spcPts val="0"/>
              </a:spcAft>
              <a:buNone/>
            </a:pPr>
            <a:r>
              <a:rPr lang="en" sz="700" u="sng"/>
              <a:t>Log Out</a:t>
            </a:r>
            <a:endParaRPr sz="700" u="sng"/>
          </a:p>
        </p:txBody>
      </p:sp>
      <p:sp>
        <p:nvSpPr>
          <p:cNvPr id="2655" name="Google Shape;2655;p124"/>
          <p:cNvSpPr txBox="1"/>
          <p:nvPr/>
        </p:nvSpPr>
        <p:spPr>
          <a:xfrm>
            <a:off x="4360050" y="582125"/>
            <a:ext cx="11874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t>First name</a:t>
            </a:r>
            <a:endParaRPr sz="1200" u="sng"/>
          </a:p>
          <a:p>
            <a:pPr indent="0" lvl="0" marL="0" rtl="0" algn="l">
              <a:spcBef>
                <a:spcPts val="0"/>
              </a:spcBef>
              <a:spcAft>
                <a:spcPts val="0"/>
              </a:spcAft>
              <a:buNone/>
            </a:pPr>
            <a:r>
              <a:rPr lang="en" sz="1200" u="sng"/>
              <a:t>Last Name</a:t>
            </a:r>
            <a:endParaRPr sz="1200" u="sng"/>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9" name="Shape 2659"/>
        <p:cNvGrpSpPr/>
        <p:nvPr/>
      </p:nvGrpSpPr>
      <p:grpSpPr>
        <a:xfrm>
          <a:off x="0" y="0"/>
          <a:ext cx="0" cy="0"/>
          <a:chOff x="0" y="0"/>
          <a:chExt cx="0" cy="0"/>
        </a:xfrm>
      </p:grpSpPr>
      <p:sp>
        <p:nvSpPr>
          <p:cNvPr id="2660" name="Google Shape;2660;p1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Personal Information</a:t>
            </a:r>
            <a:endParaRPr sz="4800"/>
          </a:p>
        </p:txBody>
      </p:sp>
      <p:sp>
        <p:nvSpPr>
          <p:cNvPr id="2661" name="Google Shape;2661;p1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5" name="Shape 2665"/>
        <p:cNvGrpSpPr/>
        <p:nvPr/>
      </p:nvGrpSpPr>
      <p:grpSpPr>
        <a:xfrm>
          <a:off x="0" y="0"/>
          <a:ext cx="0" cy="0"/>
          <a:chOff x="0" y="0"/>
          <a:chExt cx="0" cy="0"/>
        </a:xfrm>
      </p:grpSpPr>
      <p:pic>
        <p:nvPicPr>
          <p:cNvPr id="2666" name="Google Shape;2666;p12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667" name="Google Shape;2667;p12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Personal Information</a:t>
            </a:r>
            <a:endParaRPr/>
          </a:p>
        </p:txBody>
      </p:sp>
      <p:sp>
        <p:nvSpPr>
          <p:cNvPr id="2668" name="Google Shape;2668;p126"/>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Upon selecting “Personal Information” Screen will change for user to see their personal information. Upon hitting edit, all information becomes </a:t>
            </a:r>
            <a:r>
              <a:rPr lang="en" sz="900"/>
              <a:t>editable</a:t>
            </a:r>
            <a:r>
              <a:rPr lang="en" sz="900"/>
              <a:t>.</a:t>
            </a:r>
            <a:endParaRPr sz="900"/>
          </a:p>
        </p:txBody>
      </p:sp>
      <p:grpSp>
        <p:nvGrpSpPr>
          <p:cNvPr id="2669" name="Google Shape;2669;p126"/>
          <p:cNvGrpSpPr/>
          <p:nvPr/>
        </p:nvGrpSpPr>
        <p:grpSpPr>
          <a:xfrm>
            <a:off x="3596550" y="4284550"/>
            <a:ext cx="1950900" cy="360000"/>
            <a:chOff x="3596550" y="4284550"/>
            <a:chExt cx="1950900" cy="360000"/>
          </a:xfrm>
        </p:grpSpPr>
        <p:grpSp>
          <p:nvGrpSpPr>
            <p:cNvPr id="2670" name="Google Shape;2670;p126"/>
            <p:cNvGrpSpPr/>
            <p:nvPr/>
          </p:nvGrpSpPr>
          <p:grpSpPr>
            <a:xfrm>
              <a:off x="3596550" y="4284550"/>
              <a:ext cx="1950900" cy="360000"/>
              <a:chOff x="3596550" y="4284550"/>
              <a:chExt cx="1950900" cy="360000"/>
            </a:xfrm>
          </p:grpSpPr>
          <p:sp>
            <p:nvSpPr>
              <p:cNvPr id="2671" name="Google Shape;2671;p12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2" name="Google Shape;2672;p126"/>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673" name="Google Shape;2673;p12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674" name="Google Shape;2674;p126"/>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675" name="Google Shape;2675;p126"/>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676" name="Google Shape;2676;p126"/>
            <p:cNvPicPr preferRelativeResize="0"/>
            <p:nvPr/>
          </p:nvPicPr>
          <p:blipFill>
            <a:blip r:embed="rId8">
              <a:alphaModFix/>
            </a:blip>
            <a:stretch>
              <a:fillRect/>
            </a:stretch>
          </p:blipFill>
          <p:spPr>
            <a:xfrm>
              <a:off x="4822339" y="4357425"/>
              <a:ext cx="228975" cy="230175"/>
            </a:xfrm>
            <a:prstGeom prst="rect">
              <a:avLst/>
            </a:prstGeom>
            <a:noFill/>
            <a:ln>
              <a:noFill/>
            </a:ln>
          </p:spPr>
        </p:pic>
      </p:grpSp>
      <p:pic>
        <p:nvPicPr>
          <p:cNvPr id="2677" name="Google Shape;2677;p126"/>
          <p:cNvPicPr preferRelativeResize="0"/>
          <p:nvPr/>
        </p:nvPicPr>
        <p:blipFill rotWithShape="1">
          <a:blip r:embed="rId9">
            <a:alphaModFix/>
          </a:blip>
          <a:srcRect b="25607" l="56146" r="0" t="3771"/>
          <a:stretch/>
        </p:blipFill>
        <p:spPr>
          <a:xfrm>
            <a:off x="3784700" y="557679"/>
            <a:ext cx="540200" cy="652451"/>
          </a:xfrm>
          <a:prstGeom prst="rect">
            <a:avLst/>
          </a:prstGeom>
          <a:noFill/>
          <a:ln>
            <a:noFill/>
          </a:ln>
        </p:spPr>
      </p:pic>
      <p:sp>
        <p:nvSpPr>
          <p:cNvPr id="2678" name="Google Shape;2678;p126"/>
          <p:cNvSpPr/>
          <p:nvPr/>
        </p:nvSpPr>
        <p:spPr>
          <a:xfrm>
            <a:off x="3580013" y="140686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First Name</a:t>
            </a:r>
            <a:endParaRPr sz="900"/>
          </a:p>
        </p:txBody>
      </p:sp>
      <p:sp>
        <p:nvSpPr>
          <p:cNvPr id="2679" name="Google Shape;2679;p126"/>
          <p:cNvSpPr/>
          <p:nvPr/>
        </p:nvSpPr>
        <p:spPr>
          <a:xfrm>
            <a:off x="3580013" y="174226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Last Name</a:t>
            </a:r>
            <a:endParaRPr sz="900"/>
          </a:p>
        </p:txBody>
      </p:sp>
      <p:sp>
        <p:nvSpPr>
          <p:cNvPr id="2680" name="Google Shape;2680;p126"/>
          <p:cNvSpPr/>
          <p:nvPr/>
        </p:nvSpPr>
        <p:spPr>
          <a:xfrm>
            <a:off x="3586675" y="2404238"/>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Primary Phone #</a:t>
            </a:r>
            <a:endParaRPr sz="900"/>
          </a:p>
        </p:txBody>
      </p:sp>
      <p:sp>
        <p:nvSpPr>
          <p:cNvPr id="2681" name="Google Shape;2681;p126"/>
          <p:cNvSpPr/>
          <p:nvPr/>
        </p:nvSpPr>
        <p:spPr>
          <a:xfrm>
            <a:off x="3580025" y="2735225"/>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Address</a:t>
            </a:r>
            <a:endParaRPr sz="900"/>
          </a:p>
        </p:txBody>
      </p:sp>
      <p:sp>
        <p:nvSpPr>
          <p:cNvPr id="2682" name="Google Shape;2682;p126"/>
          <p:cNvSpPr/>
          <p:nvPr/>
        </p:nvSpPr>
        <p:spPr>
          <a:xfrm>
            <a:off x="3580025" y="3070638"/>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Bio</a:t>
            </a:r>
            <a:endParaRPr sz="900"/>
          </a:p>
        </p:txBody>
      </p:sp>
      <p:sp>
        <p:nvSpPr>
          <p:cNvPr id="2683" name="Google Shape;2683;p126"/>
          <p:cNvSpPr/>
          <p:nvPr/>
        </p:nvSpPr>
        <p:spPr>
          <a:xfrm>
            <a:off x="3586675" y="2068838"/>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Primary Email</a:t>
            </a:r>
            <a:endParaRPr sz="900"/>
          </a:p>
        </p:txBody>
      </p:sp>
      <p:sp>
        <p:nvSpPr>
          <p:cNvPr id="2684" name="Google Shape;2684;p126"/>
          <p:cNvSpPr txBox="1"/>
          <p:nvPr/>
        </p:nvSpPr>
        <p:spPr>
          <a:xfrm>
            <a:off x="4360050" y="582125"/>
            <a:ext cx="11874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t>First name</a:t>
            </a:r>
            <a:endParaRPr sz="1200" u="sng"/>
          </a:p>
          <a:p>
            <a:pPr indent="0" lvl="0" marL="0" rtl="0" algn="l">
              <a:spcBef>
                <a:spcPts val="0"/>
              </a:spcBef>
              <a:spcAft>
                <a:spcPts val="0"/>
              </a:spcAft>
              <a:buNone/>
            </a:pPr>
            <a:r>
              <a:rPr lang="en" sz="1200" u="sng"/>
              <a:t>Last Name</a:t>
            </a:r>
            <a:endParaRPr sz="1200" u="sng"/>
          </a:p>
        </p:txBody>
      </p:sp>
      <p:sp>
        <p:nvSpPr>
          <p:cNvPr id="2685" name="Google Shape;2685;p126"/>
          <p:cNvSpPr txBox="1"/>
          <p:nvPr/>
        </p:nvSpPr>
        <p:spPr>
          <a:xfrm>
            <a:off x="4214075" y="3471800"/>
            <a:ext cx="7092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t>Edit</a:t>
            </a:r>
            <a:endParaRPr sz="1200" u="sng"/>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9" name="Shape 2689"/>
        <p:cNvGrpSpPr/>
        <p:nvPr/>
      </p:nvGrpSpPr>
      <p:grpSpPr>
        <a:xfrm>
          <a:off x="0" y="0"/>
          <a:ext cx="0" cy="0"/>
          <a:chOff x="0" y="0"/>
          <a:chExt cx="0" cy="0"/>
        </a:xfrm>
      </p:grpSpPr>
      <p:pic>
        <p:nvPicPr>
          <p:cNvPr id="2690" name="Google Shape;2690;p12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691" name="Google Shape;2691;p127"/>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Personal Information</a:t>
            </a:r>
            <a:endParaRPr/>
          </a:p>
        </p:txBody>
      </p:sp>
      <p:sp>
        <p:nvSpPr>
          <p:cNvPr id="2692" name="Google Shape;2692;p127"/>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While editing personal information, the “edit”  button changes to “save”. Once customer is done editing, they select save and page goes to original view.</a:t>
            </a:r>
            <a:endParaRPr sz="900"/>
          </a:p>
          <a:p>
            <a:pPr indent="0" lvl="0" marL="0" rtl="0" algn="l">
              <a:spcBef>
                <a:spcPts val="0"/>
              </a:spcBef>
              <a:spcAft>
                <a:spcPts val="0"/>
              </a:spcAft>
              <a:buNone/>
            </a:pPr>
            <a:r>
              <a:t/>
            </a:r>
            <a:endParaRPr sz="900"/>
          </a:p>
        </p:txBody>
      </p:sp>
      <p:grpSp>
        <p:nvGrpSpPr>
          <p:cNvPr id="2693" name="Google Shape;2693;p127"/>
          <p:cNvGrpSpPr/>
          <p:nvPr/>
        </p:nvGrpSpPr>
        <p:grpSpPr>
          <a:xfrm>
            <a:off x="3596550" y="4284550"/>
            <a:ext cx="1950900" cy="360000"/>
            <a:chOff x="3596550" y="4284550"/>
            <a:chExt cx="1950900" cy="360000"/>
          </a:xfrm>
        </p:grpSpPr>
        <p:grpSp>
          <p:nvGrpSpPr>
            <p:cNvPr id="2694" name="Google Shape;2694;p127"/>
            <p:cNvGrpSpPr/>
            <p:nvPr/>
          </p:nvGrpSpPr>
          <p:grpSpPr>
            <a:xfrm>
              <a:off x="3596550" y="4284550"/>
              <a:ext cx="1950900" cy="360000"/>
              <a:chOff x="3596550" y="4284550"/>
              <a:chExt cx="1950900" cy="360000"/>
            </a:xfrm>
          </p:grpSpPr>
          <p:sp>
            <p:nvSpPr>
              <p:cNvPr id="2695" name="Google Shape;2695;p12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6" name="Google Shape;2696;p127"/>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697" name="Google Shape;2697;p12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698" name="Google Shape;2698;p127"/>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699" name="Google Shape;2699;p127"/>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700" name="Google Shape;2700;p127"/>
            <p:cNvPicPr preferRelativeResize="0"/>
            <p:nvPr/>
          </p:nvPicPr>
          <p:blipFill>
            <a:blip r:embed="rId8">
              <a:alphaModFix/>
            </a:blip>
            <a:stretch>
              <a:fillRect/>
            </a:stretch>
          </p:blipFill>
          <p:spPr>
            <a:xfrm>
              <a:off x="4822339" y="4357425"/>
              <a:ext cx="228975" cy="230175"/>
            </a:xfrm>
            <a:prstGeom prst="rect">
              <a:avLst/>
            </a:prstGeom>
            <a:noFill/>
            <a:ln>
              <a:noFill/>
            </a:ln>
          </p:spPr>
        </p:pic>
      </p:grpSp>
      <p:pic>
        <p:nvPicPr>
          <p:cNvPr id="2701" name="Google Shape;2701;p127"/>
          <p:cNvPicPr preferRelativeResize="0"/>
          <p:nvPr/>
        </p:nvPicPr>
        <p:blipFill rotWithShape="1">
          <a:blip r:embed="rId9">
            <a:alphaModFix/>
          </a:blip>
          <a:srcRect b="25607" l="56146" r="0" t="3771"/>
          <a:stretch/>
        </p:blipFill>
        <p:spPr>
          <a:xfrm>
            <a:off x="3784700" y="557679"/>
            <a:ext cx="540200" cy="652451"/>
          </a:xfrm>
          <a:prstGeom prst="rect">
            <a:avLst/>
          </a:prstGeom>
          <a:noFill/>
          <a:ln>
            <a:noFill/>
          </a:ln>
        </p:spPr>
      </p:pic>
      <p:sp>
        <p:nvSpPr>
          <p:cNvPr id="2702" name="Google Shape;2702;p127"/>
          <p:cNvSpPr/>
          <p:nvPr/>
        </p:nvSpPr>
        <p:spPr>
          <a:xfrm>
            <a:off x="3580013" y="140686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First Name</a:t>
            </a:r>
            <a:endParaRPr sz="900"/>
          </a:p>
        </p:txBody>
      </p:sp>
      <p:sp>
        <p:nvSpPr>
          <p:cNvPr id="2703" name="Google Shape;2703;p127"/>
          <p:cNvSpPr/>
          <p:nvPr/>
        </p:nvSpPr>
        <p:spPr>
          <a:xfrm>
            <a:off x="3580013" y="174226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Last Name</a:t>
            </a:r>
            <a:endParaRPr sz="900"/>
          </a:p>
        </p:txBody>
      </p:sp>
      <p:sp>
        <p:nvSpPr>
          <p:cNvPr id="2704" name="Google Shape;2704;p127"/>
          <p:cNvSpPr/>
          <p:nvPr/>
        </p:nvSpPr>
        <p:spPr>
          <a:xfrm>
            <a:off x="3586675" y="2404238"/>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Primary Phone #</a:t>
            </a:r>
            <a:endParaRPr sz="900"/>
          </a:p>
        </p:txBody>
      </p:sp>
      <p:sp>
        <p:nvSpPr>
          <p:cNvPr id="2705" name="Google Shape;2705;p127"/>
          <p:cNvSpPr/>
          <p:nvPr/>
        </p:nvSpPr>
        <p:spPr>
          <a:xfrm>
            <a:off x="3580025" y="2735225"/>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Address</a:t>
            </a:r>
            <a:endParaRPr sz="900"/>
          </a:p>
        </p:txBody>
      </p:sp>
      <p:sp>
        <p:nvSpPr>
          <p:cNvPr id="2706" name="Google Shape;2706;p127"/>
          <p:cNvSpPr/>
          <p:nvPr/>
        </p:nvSpPr>
        <p:spPr>
          <a:xfrm>
            <a:off x="3580025" y="3070638"/>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Bio</a:t>
            </a:r>
            <a:endParaRPr sz="900"/>
          </a:p>
        </p:txBody>
      </p:sp>
      <p:sp>
        <p:nvSpPr>
          <p:cNvPr id="2707" name="Google Shape;2707;p127"/>
          <p:cNvSpPr/>
          <p:nvPr/>
        </p:nvSpPr>
        <p:spPr>
          <a:xfrm>
            <a:off x="3586675" y="2068838"/>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Primary Email</a:t>
            </a:r>
            <a:endParaRPr sz="900"/>
          </a:p>
        </p:txBody>
      </p:sp>
      <p:sp>
        <p:nvSpPr>
          <p:cNvPr id="2708" name="Google Shape;2708;p127"/>
          <p:cNvSpPr txBox="1"/>
          <p:nvPr/>
        </p:nvSpPr>
        <p:spPr>
          <a:xfrm>
            <a:off x="4360050" y="582125"/>
            <a:ext cx="11874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t>First name</a:t>
            </a:r>
            <a:endParaRPr sz="1200" u="sng"/>
          </a:p>
          <a:p>
            <a:pPr indent="0" lvl="0" marL="0" rtl="0" algn="l">
              <a:spcBef>
                <a:spcPts val="0"/>
              </a:spcBef>
              <a:spcAft>
                <a:spcPts val="0"/>
              </a:spcAft>
              <a:buNone/>
            </a:pPr>
            <a:r>
              <a:rPr lang="en" sz="1200" u="sng"/>
              <a:t>Last Name</a:t>
            </a:r>
            <a:endParaRPr sz="1200" u="sng"/>
          </a:p>
        </p:txBody>
      </p:sp>
      <p:sp>
        <p:nvSpPr>
          <p:cNvPr id="2709" name="Google Shape;2709;p127"/>
          <p:cNvSpPr txBox="1"/>
          <p:nvPr/>
        </p:nvSpPr>
        <p:spPr>
          <a:xfrm>
            <a:off x="4214075" y="3471800"/>
            <a:ext cx="7092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t>Save</a:t>
            </a:r>
            <a:endParaRPr sz="1200" u="sng"/>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3" name="Shape 2713"/>
        <p:cNvGrpSpPr/>
        <p:nvPr/>
      </p:nvGrpSpPr>
      <p:grpSpPr>
        <a:xfrm>
          <a:off x="0" y="0"/>
          <a:ext cx="0" cy="0"/>
          <a:chOff x="0" y="0"/>
          <a:chExt cx="0" cy="0"/>
        </a:xfrm>
      </p:grpSpPr>
      <p:sp>
        <p:nvSpPr>
          <p:cNvPr id="2714" name="Google Shape;2714;p1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Payment Information</a:t>
            </a:r>
            <a:endParaRPr sz="4800"/>
          </a:p>
        </p:txBody>
      </p:sp>
      <p:sp>
        <p:nvSpPr>
          <p:cNvPr id="2715" name="Google Shape;2715;p1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9" name="Shape 2719"/>
        <p:cNvGrpSpPr/>
        <p:nvPr/>
      </p:nvGrpSpPr>
      <p:grpSpPr>
        <a:xfrm>
          <a:off x="0" y="0"/>
          <a:ext cx="0" cy="0"/>
          <a:chOff x="0" y="0"/>
          <a:chExt cx="0" cy="0"/>
        </a:xfrm>
      </p:grpSpPr>
      <p:pic>
        <p:nvPicPr>
          <p:cNvPr id="2720" name="Google Shape;2720;p12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721" name="Google Shape;2721;p12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Payment Information</a:t>
            </a:r>
            <a:endParaRPr/>
          </a:p>
        </p:txBody>
      </p:sp>
      <p:sp>
        <p:nvSpPr>
          <p:cNvPr id="2722" name="Google Shape;2722;p129"/>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Upon selecting “Payment Information” Screen will change for user to see their payment information. User will be able to see saved payment information as well as add up to 2 additional payment methods.</a:t>
            </a:r>
            <a:endParaRPr sz="900"/>
          </a:p>
        </p:txBody>
      </p:sp>
      <p:grpSp>
        <p:nvGrpSpPr>
          <p:cNvPr id="2723" name="Google Shape;2723;p129"/>
          <p:cNvGrpSpPr/>
          <p:nvPr/>
        </p:nvGrpSpPr>
        <p:grpSpPr>
          <a:xfrm>
            <a:off x="3596550" y="4284550"/>
            <a:ext cx="1950900" cy="360000"/>
            <a:chOff x="3596550" y="4284550"/>
            <a:chExt cx="1950900" cy="360000"/>
          </a:xfrm>
        </p:grpSpPr>
        <p:grpSp>
          <p:nvGrpSpPr>
            <p:cNvPr id="2724" name="Google Shape;2724;p129"/>
            <p:cNvGrpSpPr/>
            <p:nvPr/>
          </p:nvGrpSpPr>
          <p:grpSpPr>
            <a:xfrm>
              <a:off x="3596550" y="4284550"/>
              <a:ext cx="1950900" cy="360000"/>
              <a:chOff x="3596550" y="4284550"/>
              <a:chExt cx="1950900" cy="360000"/>
            </a:xfrm>
          </p:grpSpPr>
          <p:sp>
            <p:nvSpPr>
              <p:cNvPr id="2725" name="Google Shape;2725;p12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6" name="Google Shape;2726;p129"/>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727" name="Google Shape;2727;p12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728" name="Google Shape;2728;p129"/>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729" name="Google Shape;2729;p129"/>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730" name="Google Shape;2730;p129"/>
            <p:cNvPicPr preferRelativeResize="0"/>
            <p:nvPr/>
          </p:nvPicPr>
          <p:blipFill>
            <a:blip r:embed="rId8">
              <a:alphaModFix/>
            </a:blip>
            <a:stretch>
              <a:fillRect/>
            </a:stretch>
          </p:blipFill>
          <p:spPr>
            <a:xfrm>
              <a:off x="4822339" y="4357425"/>
              <a:ext cx="228975" cy="230175"/>
            </a:xfrm>
            <a:prstGeom prst="rect">
              <a:avLst/>
            </a:prstGeom>
            <a:noFill/>
            <a:ln>
              <a:noFill/>
            </a:ln>
          </p:spPr>
        </p:pic>
      </p:grpSp>
      <p:pic>
        <p:nvPicPr>
          <p:cNvPr id="2731" name="Google Shape;2731;p129"/>
          <p:cNvPicPr preferRelativeResize="0"/>
          <p:nvPr/>
        </p:nvPicPr>
        <p:blipFill rotWithShape="1">
          <a:blip r:embed="rId9">
            <a:alphaModFix/>
          </a:blip>
          <a:srcRect b="25607" l="56146" r="0" t="3771"/>
          <a:stretch/>
        </p:blipFill>
        <p:spPr>
          <a:xfrm>
            <a:off x="3784700" y="557679"/>
            <a:ext cx="540200" cy="652451"/>
          </a:xfrm>
          <a:prstGeom prst="rect">
            <a:avLst/>
          </a:prstGeom>
          <a:noFill/>
          <a:ln>
            <a:noFill/>
          </a:ln>
        </p:spPr>
      </p:pic>
      <p:sp>
        <p:nvSpPr>
          <p:cNvPr id="2732" name="Google Shape;2732;p129"/>
          <p:cNvSpPr/>
          <p:nvPr/>
        </p:nvSpPr>
        <p:spPr>
          <a:xfrm>
            <a:off x="3580025" y="1406875"/>
            <a:ext cx="1977300" cy="387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XXXX-XXXX-XXXX-0765</a:t>
            </a:r>
            <a:endParaRPr sz="900"/>
          </a:p>
          <a:p>
            <a:pPr indent="0" lvl="0" marL="0" rtl="0" algn="l">
              <a:spcBef>
                <a:spcPts val="0"/>
              </a:spcBef>
              <a:spcAft>
                <a:spcPts val="0"/>
              </a:spcAft>
              <a:buNone/>
            </a:pPr>
            <a:r>
              <a:rPr lang="en" sz="600"/>
              <a:t>Primary Payment Method</a:t>
            </a:r>
            <a:endParaRPr sz="600"/>
          </a:p>
        </p:txBody>
      </p:sp>
      <p:sp>
        <p:nvSpPr>
          <p:cNvPr id="2733" name="Google Shape;2733;p129"/>
          <p:cNvSpPr txBox="1"/>
          <p:nvPr/>
        </p:nvSpPr>
        <p:spPr>
          <a:xfrm>
            <a:off x="4360050" y="582125"/>
            <a:ext cx="11874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t>First name</a:t>
            </a:r>
            <a:endParaRPr sz="1200" u="sng"/>
          </a:p>
          <a:p>
            <a:pPr indent="0" lvl="0" marL="0" rtl="0" algn="l">
              <a:spcBef>
                <a:spcPts val="0"/>
              </a:spcBef>
              <a:spcAft>
                <a:spcPts val="0"/>
              </a:spcAft>
              <a:buNone/>
            </a:pPr>
            <a:r>
              <a:rPr lang="en" sz="1200" u="sng"/>
              <a:t>Last Name</a:t>
            </a:r>
            <a:endParaRPr sz="1200" u="sng"/>
          </a:p>
        </p:txBody>
      </p:sp>
      <p:sp>
        <p:nvSpPr>
          <p:cNvPr id="2734" name="Google Shape;2734;p129"/>
          <p:cNvSpPr/>
          <p:nvPr/>
        </p:nvSpPr>
        <p:spPr>
          <a:xfrm>
            <a:off x="3583350" y="1794775"/>
            <a:ext cx="1977300" cy="387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Add New Payment Method</a:t>
            </a:r>
            <a:endParaRPr sz="600"/>
          </a:p>
        </p:txBody>
      </p:sp>
      <p:sp>
        <p:nvSpPr>
          <p:cNvPr id="2735" name="Google Shape;2735;p129"/>
          <p:cNvSpPr txBox="1"/>
          <p:nvPr/>
        </p:nvSpPr>
        <p:spPr>
          <a:xfrm>
            <a:off x="5065300" y="1475575"/>
            <a:ext cx="540300" cy="2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u="sng"/>
              <a:t>Edit</a:t>
            </a:r>
            <a:endParaRPr sz="800" u="sng"/>
          </a:p>
        </p:txBody>
      </p:sp>
      <p:sp>
        <p:nvSpPr>
          <p:cNvPr id="2736" name="Google Shape;2736;p129"/>
          <p:cNvSpPr/>
          <p:nvPr/>
        </p:nvSpPr>
        <p:spPr>
          <a:xfrm>
            <a:off x="5240350" y="1898725"/>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0" name="Shape 2740"/>
        <p:cNvGrpSpPr/>
        <p:nvPr/>
      </p:nvGrpSpPr>
      <p:grpSpPr>
        <a:xfrm>
          <a:off x="0" y="0"/>
          <a:ext cx="0" cy="0"/>
          <a:chOff x="0" y="0"/>
          <a:chExt cx="0" cy="0"/>
        </a:xfrm>
      </p:grpSpPr>
      <p:pic>
        <p:nvPicPr>
          <p:cNvPr id="2741" name="Google Shape;2741;p13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742" name="Google Shape;2742;p13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Payment Information</a:t>
            </a:r>
            <a:endParaRPr/>
          </a:p>
        </p:txBody>
      </p:sp>
      <p:sp>
        <p:nvSpPr>
          <p:cNvPr id="2743" name="Google Shape;2743;p130"/>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When adding a new payment method, customer will enter the following information, and then press save. Once saved, payment method will be added during check-outs</a:t>
            </a:r>
            <a:endParaRPr sz="900"/>
          </a:p>
        </p:txBody>
      </p:sp>
      <p:grpSp>
        <p:nvGrpSpPr>
          <p:cNvPr id="2744" name="Google Shape;2744;p130"/>
          <p:cNvGrpSpPr/>
          <p:nvPr/>
        </p:nvGrpSpPr>
        <p:grpSpPr>
          <a:xfrm>
            <a:off x="3596550" y="4284550"/>
            <a:ext cx="1950900" cy="360000"/>
            <a:chOff x="3596550" y="4284550"/>
            <a:chExt cx="1950900" cy="360000"/>
          </a:xfrm>
        </p:grpSpPr>
        <p:grpSp>
          <p:nvGrpSpPr>
            <p:cNvPr id="2745" name="Google Shape;2745;p130"/>
            <p:cNvGrpSpPr/>
            <p:nvPr/>
          </p:nvGrpSpPr>
          <p:grpSpPr>
            <a:xfrm>
              <a:off x="3596550" y="4284550"/>
              <a:ext cx="1950900" cy="360000"/>
              <a:chOff x="3596550" y="4284550"/>
              <a:chExt cx="1950900" cy="360000"/>
            </a:xfrm>
          </p:grpSpPr>
          <p:sp>
            <p:nvSpPr>
              <p:cNvPr id="2746" name="Google Shape;2746;p13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7" name="Google Shape;2747;p130"/>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748" name="Google Shape;2748;p13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749" name="Google Shape;2749;p130"/>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750" name="Google Shape;2750;p130"/>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751" name="Google Shape;2751;p130"/>
            <p:cNvPicPr preferRelativeResize="0"/>
            <p:nvPr/>
          </p:nvPicPr>
          <p:blipFill>
            <a:blip r:embed="rId8">
              <a:alphaModFix/>
            </a:blip>
            <a:stretch>
              <a:fillRect/>
            </a:stretch>
          </p:blipFill>
          <p:spPr>
            <a:xfrm>
              <a:off x="4822339" y="4357425"/>
              <a:ext cx="228975" cy="230175"/>
            </a:xfrm>
            <a:prstGeom prst="rect">
              <a:avLst/>
            </a:prstGeom>
            <a:noFill/>
            <a:ln>
              <a:noFill/>
            </a:ln>
          </p:spPr>
        </p:pic>
      </p:grpSp>
      <p:pic>
        <p:nvPicPr>
          <p:cNvPr id="2752" name="Google Shape;2752;p130"/>
          <p:cNvPicPr preferRelativeResize="0"/>
          <p:nvPr/>
        </p:nvPicPr>
        <p:blipFill rotWithShape="1">
          <a:blip r:embed="rId9">
            <a:alphaModFix/>
          </a:blip>
          <a:srcRect b="25607" l="56146" r="0" t="3771"/>
          <a:stretch/>
        </p:blipFill>
        <p:spPr>
          <a:xfrm>
            <a:off x="3784700" y="557679"/>
            <a:ext cx="540200" cy="652451"/>
          </a:xfrm>
          <a:prstGeom prst="rect">
            <a:avLst/>
          </a:prstGeom>
          <a:noFill/>
          <a:ln>
            <a:noFill/>
          </a:ln>
        </p:spPr>
      </p:pic>
      <p:sp>
        <p:nvSpPr>
          <p:cNvPr id="2753" name="Google Shape;2753;p130"/>
          <p:cNvSpPr/>
          <p:nvPr/>
        </p:nvSpPr>
        <p:spPr>
          <a:xfrm>
            <a:off x="3580025" y="1406875"/>
            <a:ext cx="1977300" cy="387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XXXX-XXXX-XXXX-0765</a:t>
            </a:r>
            <a:endParaRPr sz="900"/>
          </a:p>
          <a:p>
            <a:pPr indent="0" lvl="0" marL="0" rtl="0" algn="l">
              <a:spcBef>
                <a:spcPts val="0"/>
              </a:spcBef>
              <a:spcAft>
                <a:spcPts val="0"/>
              </a:spcAft>
              <a:buNone/>
            </a:pPr>
            <a:r>
              <a:rPr lang="en" sz="600"/>
              <a:t>Primary Payment Method</a:t>
            </a:r>
            <a:endParaRPr sz="600"/>
          </a:p>
        </p:txBody>
      </p:sp>
      <p:sp>
        <p:nvSpPr>
          <p:cNvPr id="2754" name="Google Shape;2754;p130"/>
          <p:cNvSpPr txBox="1"/>
          <p:nvPr/>
        </p:nvSpPr>
        <p:spPr>
          <a:xfrm>
            <a:off x="4360050" y="582125"/>
            <a:ext cx="11874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t>First name</a:t>
            </a:r>
            <a:endParaRPr sz="1200" u="sng"/>
          </a:p>
          <a:p>
            <a:pPr indent="0" lvl="0" marL="0" rtl="0" algn="l">
              <a:spcBef>
                <a:spcPts val="0"/>
              </a:spcBef>
              <a:spcAft>
                <a:spcPts val="0"/>
              </a:spcAft>
              <a:buNone/>
            </a:pPr>
            <a:r>
              <a:rPr lang="en" sz="1200" u="sng"/>
              <a:t>Last Name</a:t>
            </a:r>
            <a:endParaRPr sz="1200" u="sng"/>
          </a:p>
        </p:txBody>
      </p:sp>
      <p:sp>
        <p:nvSpPr>
          <p:cNvPr id="2755" name="Google Shape;2755;p130"/>
          <p:cNvSpPr/>
          <p:nvPr/>
        </p:nvSpPr>
        <p:spPr>
          <a:xfrm>
            <a:off x="3583350" y="1794775"/>
            <a:ext cx="1977300" cy="16275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Add New Payment Method</a:t>
            </a:r>
            <a:endParaRPr sz="600"/>
          </a:p>
        </p:txBody>
      </p:sp>
      <p:sp>
        <p:nvSpPr>
          <p:cNvPr id="2756" name="Google Shape;2756;p130"/>
          <p:cNvSpPr txBox="1"/>
          <p:nvPr/>
        </p:nvSpPr>
        <p:spPr>
          <a:xfrm>
            <a:off x="5065300" y="1475575"/>
            <a:ext cx="540300" cy="2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u="sng"/>
              <a:t>Edit</a:t>
            </a:r>
            <a:endParaRPr sz="800" u="sng"/>
          </a:p>
        </p:txBody>
      </p:sp>
      <p:sp>
        <p:nvSpPr>
          <p:cNvPr id="2757" name="Google Shape;2757;p130"/>
          <p:cNvSpPr/>
          <p:nvPr/>
        </p:nvSpPr>
        <p:spPr>
          <a:xfrm>
            <a:off x="3698500" y="2255275"/>
            <a:ext cx="1718400" cy="176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30"/>
          <p:cNvSpPr/>
          <p:nvPr/>
        </p:nvSpPr>
        <p:spPr>
          <a:xfrm>
            <a:off x="3712800" y="2585900"/>
            <a:ext cx="859200" cy="176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30"/>
          <p:cNvSpPr/>
          <p:nvPr/>
        </p:nvSpPr>
        <p:spPr>
          <a:xfrm>
            <a:off x="4988725" y="2585900"/>
            <a:ext cx="442500" cy="176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30"/>
          <p:cNvSpPr/>
          <p:nvPr/>
        </p:nvSpPr>
        <p:spPr>
          <a:xfrm>
            <a:off x="3712800" y="2916525"/>
            <a:ext cx="859200" cy="176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30"/>
          <p:cNvSpPr txBox="1"/>
          <p:nvPr/>
        </p:nvSpPr>
        <p:spPr>
          <a:xfrm>
            <a:off x="4890925" y="3137700"/>
            <a:ext cx="540300" cy="2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u="sng"/>
              <a:t>Save</a:t>
            </a:r>
            <a:endParaRPr sz="800" u="sng"/>
          </a:p>
        </p:txBody>
      </p:sp>
      <p:sp>
        <p:nvSpPr>
          <p:cNvPr id="2762" name="Google Shape;2762;p130"/>
          <p:cNvSpPr/>
          <p:nvPr/>
        </p:nvSpPr>
        <p:spPr>
          <a:xfrm>
            <a:off x="5240350" y="1898725"/>
            <a:ext cx="190200" cy="180000"/>
          </a:xfrm>
          <a:prstGeom prst="mathMin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30"/>
          <p:cNvSpPr txBox="1"/>
          <p:nvPr/>
        </p:nvSpPr>
        <p:spPr>
          <a:xfrm>
            <a:off x="3698500" y="2230400"/>
            <a:ext cx="13278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Enter Card Number</a:t>
            </a:r>
            <a:endParaRPr sz="600"/>
          </a:p>
        </p:txBody>
      </p:sp>
      <p:sp>
        <p:nvSpPr>
          <p:cNvPr id="2764" name="Google Shape;2764;p130"/>
          <p:cNvSpPr txBox="1"/>
          <p:nvPr/>
        </p:nvSpPr>
        <p:spPr>
          <a:xfrm>
            <a:off x="3712800" y="2549000"/>
            <a:ext cx="7782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Exp. Date</a:t>
            </a:r>
            <a:endParaRPr sz="600"/>
          </a:p>
        </p:txBody>
      </p:sp>
      <p:sp>
        <p:nvSpPr>
          <p:cNvPr id="2765" name="Google Shape;2765;p130"/>
          <p:cNvSpPr txBox="1"/>
          <p:nvPr/>
        </p:nvSpPr>
        <p:spPr>
          <a:xfrm>
            <a:off x="4946350" y="2548988"/>
            <a:ext cx="7782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CVV</a:t>
            </a:r>
            <a:endParaRPr sz="600"/>
          </a:p>
        </p:txBody>
      </p:sp>
      <p:sp>
        <p:nvSpPr>
          <p:cNvPr id="2766" name="Google Shape;2766;p130"/>
          <p:cNvSpPr txBox="1"/>
          <p:nvPr/>
        </p:nvSpPr>
        <p:spPr>
          <a:xfrm>
            <a:off x="3712800" y="2867600"/>
            <a:ext cx="7782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Billing Zip</a:t>
            </a:r>
            <a:endParaRPr sz="6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0" name="Shape 2770"/>
        <p:cNvGrpSpPr/>
        <p:nvPr/>
      </p:nvGrpSpPr>
      <p:grpSpPr>
        <a:xfrm>
          <a:off x="0" y="0"/>
          <a:ext cx="0" cy="0"/>
          <a:chOff x="0" y="0"/>
          <a:chExt cx="0" cy="0"/>
        </a:xfrm>
      </p:grpSpPr>
      <p:sp>
        <p:nvSpPr>
          <p:cNvPr id="2771" name="Google Shape;2771;p1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Security Settings</a:t>
            </a:r>
            <a:endParaRPr sz="4800"/>
          </a:p>
        </p:txBody>
      </p:sp>
      <p:sp>
        <p:nvSpPr>
          <p:cNvPr id="2772" name="Google Shape;2772;p1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26" name="Google Shape;226;p24"/>
          <p:cNvSpPr/>
          <p:nvPr/>
        </p:nvSpPr>
        <p:spPr>
          <a:xfrm>
            <a:off x="3596550" y="4284550"/>
            <a:ext cx="1950900" cy="3600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Next</a:t>
            </a:r>
            <a:endParaRPr/>
          </a:p>
        </p:txBody>
      </p:sp>
      <p:sp>
        <p:nvSpPr>
          <p:cNvPr id="227" name="Google Shape;227;p24"/>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Terms of Service for pre-existing customer</a:t>
            </a:r>
            <a:endParaRPr/>
          </a:p>
        </p:txBody>
      </p:sp>
      <p:sp>
        <p:nvSpPr>
          <p:cNvPr id="228" name="Google Shape;228;p24"/>
          <p:cNvSpPr txBox="1"/>
          <p:nvPr/>
        </p:nvSpPr>
        <p:spPr>
          <a:xfrm>
            <a:off x="280750" y="99620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After customer clicks continue from the previous page, Terms of Service box will appear.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Char char="●"/>
            </a:pPr>
            <a:r>
              <a:rPr lang="en" sz="900"/>
              <a:t>Customer must scroll through 10% of TOS before swipe feature is interactive</a:t>
            </a:r>
            <a:endParaRPr sz="900"/>
          </a:p>
          <a:p>
            <a:pPr indent="-285750" lvl="0" marL="457200" rtl="0" algn="l">
              <a:spcBef>
                <a:spcPts val="0"/>
              </a:spcBef>
              <a:spcAft>
                <a:spcPts val="0"/>
              </a:spcAft>
              <a:buSzPts val="900"/>
              <a:buChar char="●"/>
            </a:pPr>
            <a:r>
              <a:rPr lang="en" sz="900"/>
              <a:t>Customer must swipe entire finger from left to right.</a:t>
            </a:r>
            <a:endParaRPr sz="900"/>
          </a:p>
          <a:p>
            <a:pPr indent="-285750" lvl="0" marL="457200" rtl="0" algn="l">
              <a:spcBef>
                <a:spcPts val="0"/>
              </a:spcBef>
              <a:spcAft>
                <a:spcPts val="0"/>
              </a:spcAft>
              <a:buSzPts val="900"/>
              <a:buChar char="●"/>
            </a:pPr>
            <a:r>
              <a:rPr lang="en" sz="900"/>
              <a:t>Add an animation once swipe function is complete</a:t>
            </a:r>
            <a:endParaRPr sz="900"/>
          </a:p>
        </p:txBody>
      </p:sp>
      <p:sp>
        <p:nvSpPr>
          <p:cNvPr id="229" name="Google Shape;229;p24"/>
          <p:cNvSpPr txBox="1"/>
          <p:nvPr/>
        </p:nvSpPr>
        <p:spPr>
          <a:xfrm flipH="1">
            <a:off x="-896875" y="-1604825"/>
            <a:ext cx="12978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4"/>
          <p:cNvSpPr txBox="1"/>
          <p:nvPr/>
        </p:nvSpPr>
        <p:spPr>
          <a:xfrm>
            <a:off x="3358800" y="402875"/>
            <a:ext cx="24264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Please confirm the </a:t>
            </a:r>
            <a:endParaRPr sz="1200"/>
          </a:p>
          <a:p>
            <a:pPr indent="0" lvl="0" marL="0" rtl="0" algn="ctr">
              <a:spcBef>
                <a:spcPts val="0"/>
              </a:spcBef>
              <a:spcAft>
                <a:spcPts val="0"/>
              </a:spcAft>
              <a:buNone/>
            </a:pPr>
            <a:r>
              <a:rPr lang="en" sz="1200"/>
              <a:t>information below</a:t>
            </a:r>
            <a:endParaRPr sz="1200"/>
          </a:p>
        </p:txBody>
      </p:sp>
      <p:sp>
        <p:nvSpPr>
          <p:cNvPr id="231" name="Google Shape;231;p24"/>
          <p:cNvSpPr/>
          <p:nvPr/>
        </p:nvSpPr>
        <p:spPr>
          <a:xfrm>
            <a:off x="3795750" y="1260050"/>
            <a:ext cx="1552500" cy="3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First Name</a:t>
            </a:r>
            <a:endParaRPr sz="900"/>
          </a:p>
        </p:txBody>
      </p:sp>
      <p:sp>
        <p:nvSpPr>
          <p:cNvPr id="232" name="Google Shape;232;p24"/>
          <p:cNvSpPr/>
          <p:nvPr/>
        </p:nvSpPr>
        <p:spPr>
          <a:xfrm>
            <a:off x="3795750" y="1841125"/>
            <a:ext cx="1552500" cy="3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Last Name</a:t>
            </a:r>
            <a:endParaRPr sz="900"/>
          </a:p>
        </p:txBody>
      </p:sp>
      <p:sp>
        <p:nvSpPr>
          <p:cNvPr id="233" name="Google Shape;233;p24"/>
          <p:cNvSpPr/>
          <p:nvPr/>
        </p:nvSpPr>
        <p:spPr>
          <a:xfrm>
            <a:off x="3795750" y="2422188"/>
            <a:ext cx="1552500" cy="3429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Phone #</a:t>
            </a:r>
            <a:endParaRPr sz="900"/>
          </a:p>
        </p:txBody>
      </p:sp>
      <p:sp>
        <p:nvSpPr>
          <p:cNvPr id="234" name="Google Shape;234;p24"/>
          <p:cNvSpPr/>
          <p:nvPr/>
        </p:nvSpPr>
        <p:spPr>
          <a:xfrm>
            <a:off x="3795750" y="3003263"/>
            <a:ext cx="1552500" cy="3429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Email</a:t>
            </a:r>
            <a:endParaRPr sz="900"/>
          </a:p>
        </p:txBody>
      </p:sp>
      <p:sp>
        <p:nvSpPr>
          <p:cNvPr id="235" name="Google Shape;235;p24"/>
          <p:cNvSpPr/>
          <p:nvPr/>
        </p:nvSpPr>
        <p:spPr>
          <a:xfrm>
            <a:off x="3596550" y="288550"/>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3577575" y="1037125"/>
            <a:ext cx="1950900" cy="195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Terms of Service</a:t>
            </a:r>
            <a:endParaRPr/>
          </a:p>
        </p:txBody>
      </p:sp>
      <p:sp>
        <p:nvSpPr>
          <p:cNvPr id="237" name="Google Shape;237;p24"/>
          <p:cNvSpPr/>
          <p:nvPr/>
        </p:nvSpPr>
        <p:spPr>
          <a:xfrm>
            <a:off x="3596550" y="30947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Swipe to agree&gt;&gt;&gt;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6" name="Shape 2776"/>
        <p:cNvGrpSpPr/>
        <p:nvPr/>
      </p:nvGrpSpPr>
      <p:grpSpPr>
        <a:xfrm>
          <a:off x="0" y="0"/>
          <a:ext cx="0" cy="0"/>
          <a:chOff x="0" y="0"/>
          <a:chExt cx="0" cy="0"/>
        </a:xfrm>
      </p:grpSpPr>
      <p:pic>
        <p:nvPicPr>
          <p:cNvPr id="2777" name="Google Shape;2777;p13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778" name="Google Shape;2778;p132"/>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Payment Information</a:t>
            </a:r>
            <a:endParaRPr/>
          </a:p>
        </p:txBody>
      </p:sp>
      <p:sp>
        <p:nvSpPr>
          <p:cNvPr id="2779" name="Google Shape;2779;p132"/>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 this page customer can update current password to new password. Once they click the update password option they can enter and update new password information.</a:t>
            </a:r>
            <a:endParaRPr sz="900"/>
          </a:p>
        </p:txBody>
      </p:sp>
      <p:grpSp>
        <p:nvGrpSpPr>
          <p:cNvPr id="2780" name="Google Shape;2780;p132"/>
          <p:cNvGrpSpPr/>
          <p:nvPr/>
        </p:nvGrpSpPr>
        <p:grpSpPr>
          <a:xfrm>
            <a:off x="3596550" y="4284550"/>
            <a:ext cx="1950900" cy="360000"/>
            <a:chOff x="3596550" y="4284550"/>
            <a:chExt cx="1950900" cy="360000"/>
          </a:xfrm>
        </p:grpSpPr>
        <p:grpSp>
          <p:nvGrpSpPr>
            <p:cNvPr id="2781" name="Google Shape;2781;p132"/>
            <p:cNvGrpSpPr/>
            <p:nvPr/>
          </p:nvGrpSpPr>
          <p:grpSpPr>
            <a:xfrm>
              <a:off x="3596550" y="4284550"/>
              <a:ext cx="1950900" cy="360000"/>
              <a:chOff x="3596550" y="4284550"/>
              <a:chExt cx="1950900" cy="360000"/>
            </a:xfrm>
          </p:grpSpPr>
          <p:sp>
            <p:nvSpPr>
              <p:cNvPr id="2782" name="Google Shape;2782;p13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3" name="Google Shape;2783;p132"/>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784" name="Google Shape;2784;p13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785" name="Google Shape;2785;p132"/>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786" name="Google Shape;2786;p132"/>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787" name="Google Shape;2787;p132"/>
            <p:cNvPicPr preferRelativeResize="0"/>
            <p:nvPr/>
          </p:nvPicPr>
          <p:blipFill>
            <a:blip r:embed="rId8">
              <a:alphaModFix/>
            </a:blip>
            <a:stretch>
              <a:fillRect/>
            </a:stretch>
          </p:blipFill>
          <p:spPr>
            <a:xfrm>
              <a:off x="4822339" y="4357425"/>
              <a:ext cx="228975" cy="230175"/>
            </a:xfrm>
            <a:prstGeom prst="rect">
              <a:avLst/>
            </a:prstGeom>
            <a:noFill/>
            <a:ln>
              <a:noFill/>
            </a:ln>
          </p:spPr>
        </p:pic>
      </p:grpSp>
      <p:pic>
        <p:nvPicPr>
          <p:cNvPr id="2788" name="Google Shape;2788;p132"/>
          <p:cNvPicPr preferRelativeResize="0"/>
          <p:nvPr/>
        </p:nvPicPr>
        <p:blipFill rotWithShape="1">
          <a:blip r:embed="rId9">
            <a:alphaModFix/>
          </a:blip>
          <a:srcRect b="25607" l="56146" r="0" t="3771"/>
          <a:stretch/>
        </p:blipFill>
        <p:spPr>
          <a:xfrm>
            <a:off x="3784700" y="557679"/>
            <a:ext cx="540200" cy="652451"/>
          </a:xfrm>
          <a:prstGeom prst="rect">
            <a:avLst/>
          </a:prstGeom>
          <a:noFill/>
          <a:ln>
            <a:noFill/>
          </a:ln>
        </p:spPr>
      </p:pic>
      <p:sp>
        <p:nvSpPr>
          <p:cNvPr id="2789" name="Google Shape;2789;p132"/>
          <p:cNvSpPr/>
          <p:nvPr/>
        </p:nvSpPr>
        <p:spPr>
          <a:xfrm>
            <a:off x="3583350" y="1894050"/>
            <a:ext cx="1977300" cy="38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Update Password</a:t>
            </a:r>
            <a:endParaRPr sz="600"/>
          </a:p>
        </p:txBody>
      </p:sp>
      <p:sp>
        <p:nvSpPr>
          <p:cNvPr id="2790" name="Google Shape;2790;p132"/>
          <p:cNvSpPr txBox="1"/>
          <p:nvPr/>
        </p:nvSpPr>
        <p:spPr>
          <a:xfrm>
            <a:off x="4360050" y="582125"/>
            <a:ext cx="11874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t>First name</a:t>
            </a:r>
            <a:endParaRPr sz="1200" u="sng"/>
          </a:p>
          <a:p>
            <a:pPr indent="0" lvl="0" marL="0" rtl="0" algn="l">
              <a:spcBef>
                <a:spcPts val="0"/>
              </a:spcBef>
              <a:spcAft>
                <a:spcPts val="0"/>
              </a:spcAft>
              <a:buNone/>
            </a:pPr>
            <a:r>
              <a:rPr lang="en" sz="1200" u="sng"/>
              <a:t>Last Name</a:t>
            </a:r>
            <a:endParaRPr sz="1200" u="sng"/>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4" name="Shape 2794"/>
        <p:cNvGrpSpPr/>
        <p:nvPr/>
      </p:nvGrpSpPr>
      <p:grpSpPr>
        <a:xfrm>
          <a:off x="0" y="0"/>
          <a:ext cx="0" cy="0"/>
          <a:chOff x="0" y="0"/>
          <a:chExt cx="0" cy="0"/>
        </a:xfrm>
      </p:grpSpPr>
      <p:pic>
        <p:nvPicPr>
          <p:cNvPr id="2795" name="Google Shape;2795;p13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796" name="Google Shape;2796;p13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Payment Information</a:t>
            </a:r>
            <a:endParaRPr/>
          </a:p>
        </p:txBody>
      </p:sp>
      <p:sp>
        <p:nvSpPr>
          <p:cNvPr id="2797" name="Google Shape;2797;p133"/>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 this page customer can update current password to new password.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AutoNum type="arabicPeriod"/>
            </a:pPr>
            <a:r>
              <a:rPr lang="en" sz="900"/>
              <a:t>Must enter old password first</a:t>
            </a:r>
            <a:endParaRPr sz="900"/>
          </a:p>
          <a:p>
            <a:pPr indent="-285750" lvl="0" marL="457200" rtl="0" algn="l">
              <a:spcBef>
                <a:spcPts val="0"/>
              </a:spcBef>
              <a:spcAft>
                <a:spcPts val="0"/>
              </a:spcAft>
              <a:buSzPts val="900"/>
              <a:buAutoNum type="arabicPeriod"/>
            </a:pPr>
            <a:r>
              <a:rPr lang="en" sz="900"/>
              <a:t>New password must be alphanumeric and contain one uppercase and one special character </a:t>
            </a:r>
            <a:endParaRPr sz="900"/>
          </a:p>
          <a:p>
            <a:pPr indent="-285750" lvl="0" marL="457200" rtl="0" algn="l">
              <a:spcBef>
                <a:spcPts val="0"/>
              </a:spcBef>
              <a:spcAft>
                <a:spcPts val="0"/>
              </a:spcAft>
              <a:buSzPts val="900"/>
              <a:buAutoNum type="arabicPeriod"/>
            </a:pPr>
            <a:r>
              <a:rPr lang="en" sz="900"/>
              <a:t>Must enter exact same password in confirm section to confirm new password</a:t>
            </a:r>
            <a:endParaRPr sz="900"/>
          </a:p>
        </p:txBody>
      </p:sp>
      <p:grpSp>
        <p:nvGrpSpPr>
          <p:cNvPr id="2798" name="Google Shape;2798;p133"/>
          <p:cNvGrpSpPr/>
          <p:nvPr/>
        </p:nvGrpSpPr>
        <p:grpSpPr>
          <a:xfrm>
            <a:off x="3596550" y="4284550"/>
            <a:ext cx="1950900" cy="360000"/>
            <a:chOff x="3596550" y="4284550"/>
            <a:chExt cx="1950900" cy="360000"/>
          </a:xfrm>
        </p:grpSpPr>
        <p:grpSp>
          <p:nvGrpSpPr>
            <p:cNvPr id="2799" name="Google Shape;2799;p133"/>
            <p:cNvGrpSpPr/>
            <p:nvPr/>
          </p:nvGrpSpPr>
          <p:grpSpPr>
            <a:xfrm>
              <a:off x="3596550" y="4284550"/>
              <a:ext cx="1950900" cy="360000"/>
              <a:chOff x="3596550" y="4284550"/>
              <a:chExt cx="1950900" cy="360000"/>
            </a:xfrm>
          </p:grpSpPr>
          <p:sp>
            <p:nvSpPr>
              <p:cNvPr id="2800" name="Google Shape;2800;p13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1" name="Google Shape;2801;p133"/>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802" name="Google Shape;2802;p13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803" name="Google Shape;2803;p133"/>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804" name="Google Shape;2804;p133"/>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805" name="Google Shape;2805;p133"/>
            <p:cNvPicPr preferRelativeResize="0"/>
            <p:nvPr/>
          </p:nvPicPr>
          <p:blipFill>
            <a:blip r:embed="rId8">
              <a:alphaModFix/>
            </a:blip>
            <a:stretch>
              <a:fillRect/>
            </a:stretch>
          </p:blipFill>
          <p:spPr>
            <a:xfrm>
              <a:off x="4822339" y="4357425"/>
              <a:ext cx="228975" cy="230175"/>
            </a:xfrm>
            <a:prstGeom prst="rect">
              <a:avLst/>
            </a:prstGeom>
            <a:noFill/>
            <a:ln>
              <a:noFill/>
            </a:ln>
          </p:spPr>
        </p:pic>
      </p:grpSp>
      <p:pic>
        <p:nvPicPr>
          <p:cNvPr id="2806" name="Google Shape;2806;p133"/>
          <p:cNvPicPr preferRelativeResize="0"/>
          <p:nvPr/>
        </p:nvPicPr>
        <p:blipFill rotWithShape="1">
          <a:blip r:embed="rId9">
            <a:alphaModFix/>
          </a:blip>
          <a:srcRect b="25607" l="56146" r="0" t="3771"/>
          <a:stretch/>
        </p:blipFill>
        <p:spPr>
          <a:xfrm>
            <a:off x="3784700" y="557679"/>
            <a:ext cx="540200" cy="652451"/>
          </a:xfrm>
          <a:prstGeom prst="rect">
            <a:avLst/>
          </a:prstGeom>
          <a:noFill/>
          <a:ln>
            <a:noFill/>
          </a:ln>
        </p:spPr>
      </p:pic>
      <p:sp>
        <p:nvSpPr>
          <p:cNvPr id="2807" name="Google Shape;2807;p133"/>
          <p:cNvSpPr/>
          <p:nvPr/>
        </p:nvSpPr>
        <p:spPr>
          <a:xfrm>
            <a:off x="3583350" y="1894050"/>
            <a:ext cx="1977300" cy="39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Current Password</a:t>
            </a:r>
            <a:endParaRPr sz="900"/>
          </a:p>
        </p:txBody>
      </p:sp>
      <p:sp>
        <p:nvSpPr>
          <p:cNvPr id="2808" name="Google Shape;2808;p133"/>
          <p:cNvSpPr txBox="1"/>
          <p:nvPr/>
        </p:nvSpPr>
        <p:spPr>
          <a:xfrm>
            <a:off x="4360050" y="582125"/>
            <a:ext cx="11874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t>First name</a:t>
            </a:r>
            <a:endParaRPr sz="1200" u="sng"/>
          </a:p>
          <a:p>
            <a:pPr indent="0" lvl="0" marL="0" rtl="0" algn="l">
              <a:spcBef>
                <a:spcPts val="0"/>
              </a:spcBef>
              <a:spcAft>
                <a:spcPts val="0"/>
              </a:spcAft>
              <a:buNone/>
            </a:pPr>
            <a:r>
              <a:rPr lang="en" sz="1200" u="sng"/>
              <a:t>Last Name</a:t>
            </a:r>
            <a:endParaRPr sz="1200" u="sng"/>
          </a:p>
        </p:txBody>
      </p:sp>
      <p:sp>
        <p:nvSpPr>
          <p:cNvPr id="2809" name="Google Shape;2809;p133"/>
          <p:cNvSpPr/>
          <p:nvPr/>
        </p:nvSpPr>
        <p:spPr>
          <a:xfrm>
            <a:off x="3583350" y="2304775"/>
            <a:ext cx="1977300" cy="39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New Password</a:t>
            </a:r>
            <a:endParaRPr sz="900"/>
          </a:p>
        </p:txBody>
      </p:sp>
      <p:sp>
        <p:nvSpPr>
          <p:cNvPr id="2810" name="Google Shape;2810;p133"/>
          <p:cNvSpPr/>
          <p:nvPr/>
        </p:nvSpPr>
        <p:spPr>
          <a:xfrm>
            <a:off x="3583350" y="2703475"/>
            <a:ext cx="1977300" cy="39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Confirm New Password</a:t>
            </a:r>
            <a:endParaRPr sz="900"/>
          </a:p>
        </p:txBody>
      </p:sp>
      <p:sp>
        <p:nvSpPr>
          <p:cNvPr id="2811" name="Google Shape;2811;p133"/>
          <p:cNvSpPr txBox="1"/>
          <p:nvPr/>
        </p:nvSpPr>
        <p:spPr>
          <a:xfrm>
            <a:off x="4214075" y="3471800"/>
            <a:ext cx="7092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t>Save</a:t>
            </a:r>
            <a:endParaRPr sz="1200" u="sng"/>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5" name="Shape 2815"/>
        <p:cNvGrpSpPr/>
        <p:nvPr/>
      </p:nvGrpSpPr>
      <p:grpSpPr>
        <a:xfrm>
          <a:off x="0" y="0"/>
          <a:ext cx="0" cy="0"/>
          <a:chOff x="0" y="0"/>
          <a:chExt cx="0" cy="0"/>
        </a:xfrm>
      </p:grpSpPr>
      <p:sp>
        <p:nvSpPr>
          <p:cNvPr id="2816" name="Google Shape;2816;p1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Community Center</a:t>
            </a:r>
            <a:endParaRPr sz="4800"/>
          </a:p>
        </p:txBody>
      </p:sp>
      <p:sp>
        <p:nvSpPr>
          <p:cNvPr id="2817" name="Google Shape;2817;p1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1" name="Shape 2821"/>
        <p:cNvGrpSpPr/>
        <p:nvPr/>
      </p:nvGrpSpPr>
      <p:grpSpPr>
        <a:xfrm>
          <a:off x="0" y="0"/>
          <a:ext cx="0" cy="0"/>
          <a:chOff x="0" y="0"/>
          <a:chExt cx="0" cy="0"/>
        </a:xfrm>
      </p:grpSpPr>
      <p:pic>
        <p:nvPicPr>
          <p:cNvPr id="2822" name="Google Shape;2822;p13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823" name="Google Shape;2823;p13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Community Center</a:t>
            </a:r>
            <a:endParaRPr/>
          </a:p>
        </p:txBody>
      </p:sp>
      <p:sp>
        <p:nvSpPr>
          <p:cNvPr id="2824" name="Google Shape;2824;p135"/>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 this page customers will be able to see and engage with Home Team posts by other customers and team members.</a:t>
            </a:r>
            <a:endParaRPr sz="900"/>
          </a:p>
        </p:txBody>
      </p:sp>
      <p:grpSp>
        <p:nvGrpSpPr>
          <p:cNvPr id="2825" name="Google Shape;2825;p135"/>
          <p:cNvGrpSpPr/>
          <p:nvPr/>
        </p:nvGrpSpPr>
        <p:grpSpPr>
          <a:xfrm>
            <a:off x="3596550" y="4284550"/>
            <a:ext cx="1950900" cy="360000"/>
            <a:chOff x="3596550" y="4284550"/>
            <a:chExt cx="1950900" cy="360000"/>
          </a:xfrm>
        </p:grpSpPr>
        <p:grpSp>
          <p:nvGrpSpPr>
            <p:cNvPr id="2826" name="Google Shape;2826;p135"/>
            <p:cNvGrpSpPr/>
            <p:nvPr/>
          </p:nvGrpSpPr>
          <p:grpSpPr>
            <a:xfrm>
              <a:off x="3596550" y="4284550"/>
              <a:ext cx="1950900" cy="360000"/>
              <a:chOff x="3596550" y="4284550"/>
              <a:chExt cx="1950900" cy="360000"/>
            </a:xfrm>
          </p:grpSpPr>
          <p:sp>
            <p:nvSpPr>
              <p:cNvPr id="2827" name="Google Shape;2827;p13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8" name="Google Shape;2828;p135"/>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829" name="Google Shape;2829;p13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830" name="Google Shape;2830;p135"/>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831" name="Google Shape;2831;p135"/>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832" name="Google Shape;2832;p135"/>
            <p:cNvPicPr preferRelativeResize="0"/>
            <p:nvPr/>
          </p:nvPicPr>
          <p:blipFill>
            <a:blip r:embed="rId8">
              <a:alphaModFix/>
            </a:blip>
            <a:stretch>
              <a:fillRect/>
            </a:stretch>
          </p:blipFill>
          <p:spPr>
            <a:xfrm>
              <a:off x="4822339" y="4357425"/>
              <a:ext cx="228975" cy="230175"/>
            </a:xfrm>
            <a:prstGeom prst="rect">
              <a:avLst/>
            </a:prstGeom>
            <a:noFill/>
            <a:ln>
              <a:noFill/>
            </a:ln>
          </p:spPr>
        </p:pic>
      </p:grpSp>
      <p:grpSp>
        <p:nvGrpSpPr>
          <p:cNvPr id="2833" name="Google Shape;2833;p135"/>
          <p:cNvGrpSpPr/>
          <p:nvPr/>
        </p:nvGrpSpPr>
        <p:grpSpPr>
          <a:xfrm>
            <a:off x="3591450" y="729500"/>
            <a:ext cx="1954200" cy="1600615"/>
            <a:chOff x="3591450" y="729500"/>
            <a:chExt cx="1954200" cy="1600615"/>
          </a:xfrm>
        </p:grpSpPr>
        <p:sp>
          <p:nvSpPr>
            <p:cNvPr id="2834" name="Google Shape;2834;p135"/>
            <p:cNvSpPr/>
            <p:nvPr/>
          </p:nvSpPr>
          <p:spPr>
            <a:xfrm>
              <a:off x="3591450" y="729500"/>
              <a:ext cx="1954200" cy="95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Image</a:t>
              </a:r>
              <a:endParaRPr/>
            </a:p>
          </p:txBody>
        </p:sp>
        <p:sp>
          <p:nvSpPr>
            <p:cNvPr id="2835" name="Google Shape;2835;p135"/>
            <p:cNvSpPr/>
            <p:nvPr/>
          </p:nvSpPr>
          <p:spPr>
            <a:xfrm>
              <a:off x="3591450" y="1687700"/>
              <a:ext cx="1954200" cy="62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35"/>
            <p:cNvSpPr txBox="1"/>
            <p:nvPr/>
          </p:nvSpPr>
          <p:spPr>
            <a:xfrm>
              <a:off x="3682450" y="1710225"/>
              <a:ext cx="13278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Like</a:t>
              </a:r>
              <a:endParaRPr sz="600"/>
            </a:p>
          </p:txBody>
        </p:sp>
        <p:sp>
          <p:nvSpPr>
            <p:cNvPr id="2837" name="Google Shape;2837;p135"/>
            <p:cNvSpPr/>
            <p:nvPr/>
          </p:nvSpPr>
          <p:spPr>
            <a:xfrm>
              <a:off x="3682450" y="1939300"/>
              <a:ext cx="1836300" cy="171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35"/>
            <p:cNvSpPr txBox="1"/>
            <p:nvPr/>
          </p:nvSpPr>
          <p:spPr>
            <a:xfrm>
              <a:off x="3682450" y="1914775"/>
              <a:ext cx="6051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Comment</a:t>
              </a:r>
              <a:endParaRPr sz="600"/>
            </a:p>
          </p:txBody>
        </p:sp>
        <p:pic>
          <p:nvPicPr>
            <p:cNvPr id="2839" name="Google Shape;2839;p135"/>
            <p:cNvPicPr preferRelativeResize="0"/>
            <p:nvPr/>
          </p:nvPicPr>
          <p:blipFill rotWithShape="1">
            <a:blip r:embed="rId9">
              <a:alphaModFix/>
            </a:blip>
            <a:srcRect b="12424" l="13451" r="18405" t="16537"/>
            <a:stretch/>
          </p:blipFill>
          <p:spPr>
            <a:xfrm>
              <a:off x="3939400" y="1763200"/>
              <a:ext cx="135750" cy="144550"/>
            </a:xfrm>
            <a:prstGeom prst="rect">
              <a:avLst/>
            </a:prstGeom>
            <a:noFill/>
            <a:ln>
              <a:noFill/>
            </a:ln>
          </p:spPr>
        </p:pic>
        <p:sp>
          <p:nvSpPr>
            <p:cNvPr id="2840" name="Google Shape;2840;p135"/>
            <p:cNvSpPr txBox="1"/>
            <p:nvPr/>
          </p:nvSpPr>
          <p:spPr>
            <a:xfrm>
              <a:off x="4190950" y="1710225"/>
              <a:ext cx="1327800" cy="25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Likes 18</a:t>
              </a:r>
              <a:endParaRPr sz="600"/>
            </a:p>
          </p:txBody>
        </p:sp>
        <p:sp>
          <p:nvSpPr>
            <p:cNvPr id="2841" name="Google Shape;2841;p135"/>
            <p:cNvSpPr txBox="1"/>
            <p:nvPr/>
          </p:nvSpPr>
          <p:spPr>
            <a:xfrm>
              <a:off x="3682450" y="2079615"/>
              <a:ext cx="13278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View Comments</a:t>
              </a:r>
              <a:endParaRPr sz="600"/>
            </a:p>
          </p:txBody>
        </p:sp>
      </p:grpSp>
      <p:grpSp>
        <p:nvGrpSpPr>
          <p:cNvPr id="2842" name="Google Shape;2842;p135"/>
          <p:cNvGrpSpPr/>
          <p:nvPr/>
        </p:nvGrpSpPr>
        <p:grpSpPr>
          <a:xfrm>
            <a:off x="3591450" y="2532050"/>
            <a:ext cx="1954200" cy="1600615"/>
            <a:chOff x="3591450" y="729500"/>
            <a:chExt cx="1954200" cy="1600615"/>
          </a:xfrm>
        </p:grpSpPr>
        <p:sp>
          <p:nvSpPr>
            <p:cNvPr id="2843" name="Google Shape;2843;p135"/>
            <p:cNvSpPr/>
            <p:nvPr/>
          </p:nvSpPr>
          <p:spPr>
            <a:xfrm>
              <a:off x="3591450" y="729500"/>
              <a:ext cx="1954200" cy="95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Image</a:t>
              </a:r>
              <a:endParaRPr/>
            </a:p>
          </p:txBody>
        </p:sp>
        <p:sp>
          <p:nvSpPr>
            <p:cNvPr id="2844" name="Google Shape;2844;p135"/>
            <p:cNvSpPr/>
            <p:nvPr/>
          </p:nvSpPr>
          <p:spPr>
            <a:xfrm>
              <a:off x="3591450" y="1687700"/>
              <a:ext cx="1954200" cy="62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35"/>
            <p:cNvSpPr txBox="1"/>
            <p:nvPr/>
          </p:nvSpPr>
          <p:spPr>
            <a:xfrm>
              <a:off x="3682450" y="1710225"/>
              <a:ext cx="13278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Like</a:t>
              </a:r>
              <a:endParaRPr sz="600"/>
            </a:p>
          </p:txBody>
        </p:sp>
        <p:sp>
          <p:nvSpPr>
            <p:cNvPr id="2846" name="Google Shape;2846;p135"/>
            <p:cNvSpPr/>
            <p:nvPr/>
          </p:nvSpPr>
          <p:spPr>
            <a:xfrm>
              <a:off x="3682450" y="1939300"/>
              <a:ext cx="1836300" cy="171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35"/>
            <p:cNvSpPr txBox="1"/>
            <p:nvPr/>
          </p:nvSpPr>
          <p:spPr>
            <a:xfrm>
              <a:off x="3682450" y="1914775"/>
              <a:ext cx="6051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Comment</a:t>
              </a:r>
              <a:endParaRPr sz="600"/>
            </a:p>
          </p:txBody>
        </p:sp>
        <p:pic>
          <p:nvPicPr>
            <p:cNvPr id="2848" name="Google Shape;2848;p135"/>
            <p:cNvPicPr preferRelativeResize="0"/>
            <p:nvPr/>
          </p:nvPicPr>
          <p:blipFill rotWithShape="1">
            <a:blip r:embed="rId9">
              <a:alphaModFix/>
            </a:blip>
            <a:srcRect b="12424" l="13451" r="18405" t="16537"/>
            <a:stretch/>
          </p:blipFill>
          <p:spPr>
            <a:xfrm>
              <a:off x="3939400" y="1763200"/>
              <a:ext cx="135750" cy="144550"/>
            </a:xfrm>
            <a:prstGeom prst="rect">
              <a:avLst/>
            </a:prstGeom>
            <a:noFill/>
            <a:ln>
              <a:noFill/>
            </a:ln>
          </p:spPr>
        </p:pic>
        <p:sp>
          <p:nvSpPr>
            <p:cNvPr id="2849" name="Google Shape;2849;p135"/>
            <p:cNvSpPr txBox="1"/>
            <p:nvPr/>
          </p:nvSpPr>
          <p:spPr>
            <a:xfrm>
              <a:off x="4190950" y="1710225"/>
              <a:ext cx="1327800" cy="25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Likes 18</a:t>
              </a:r>
              <a:endParaRPr sz="600"/>
            </a:p>
          </p:txBody>
        </p:sp>
        <p:sp>
          <p:nvSpPr>
            <p:cNvPr id="2850" name="Google Shape;2850;p135"/>
            <p:cNvSpPr txBox="1"/>
            <p:nvPr/>
          </p:nvSpPr>
          <p:spPr>
            <a:xfrm>
              <a:off x="3682450" y="2079615"/>
              <a:ext cx="13278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View Comments</a:t>
              </a:r>
              <a:endParaRPr sz="600"/>
            </a:p>
          </p:txBody>
        </p:sp>
      </p:grpSp>
      <p:sp>
        <p:nvSpPr>
          <p:cNvPr id="2851" name="Google Shape;2851;p135"/>
          <p:cNvSpPr/>
          <p:nvPr/>
        </p:nvSpPr>
        <p:spPr>
          <a:xfrm>
            <a:off x="3661025" y="792800"/>
            <a:ext cx="888600" cy="203400"/>
          </a:xfrm>
          <a:prstGeom prst="roundRect">
            <a:avLst>
              <a:gd fmla="val 16667" name="adj"/>
            </a:avLst>
          </a:prstGeom>
          <a:solidFill>
            <a:srgbClr val="9FC5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Tag</a:t>
            </a:r>
            <a:endParaRPr sz="900"/>
          </a:p>
        </p:txBody>
      </p:sp>
      <p:sp>
        <p:nvSpPr>
          <p:cNvPr id="2852" name="Google Shape;2852;p135"/>
          <p:cNvSpPr/>
          <p:nvPr/>
        </p:nvSpPr>
        <p:spPr>
          <a:xfrm>
            <a:off x="3661025" y="2602925"/>
            <a:ext cx="888600" cy="203400"/>
          </a:xfrm>
          <a:prstGeom prst="roundRect">
            <a:avLst>
              <a:gd fmla="val 16667" name="adj"/>
            </a:avLst>
          </a:prstGeom>
          <a:solidFill>
            <a:srgbClr val="9FC5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Tag</a:t>
            </a:r>
            <a:endParaRPr sz="900"/>
          </a:p>
        </p:txBody>
      </p:sp>
      <p:sp>
        <p:nvSpPr>
          <p:cNvPr id="2853" name="Google Shape;2853;p135"/>
          <p:cNvSpPr txBox="1"/>
          <p:nvPr/>
        </p:nvSpPr>
        <p:spPr>
          <a:xfrm>
            <a:off x="3596550" y="493975"/>
            <a:ext cx="706800" cy="2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2854" name="Google Shape;2854;p135"/>
          <p:cNvSpPr txBox="1"/>
          <p:nvPr/>
        </p:nvSpPr>
        <p:spPr>
          <a:xfrm>
            <a:off x="3596550" y="2285821"/>
            <a:ext cx="706800" cy="2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City</a:t>
            </a:r>
            <a:endParaRPr sz="900"/>
          </a:p>
        </p:txBody>
      </p:sp>
      <p:pic>
        <p:nvPicPr>
          <p:cNvPr id="2855" name="Google Shape;2855;p135"/>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2856" name="Google Shape;2856;p135"/>
          <p:cNvGrpSpPr/>
          <p:nvPr/>
        </p:nvGrpSpPr>
        <p:grpSpPr>
          <a:xfrm>
            <a:off x="3591450" y="958100"/>
            <a:ext cx="1954200" cy="1600615"/>
            <a:chOff x="3591450" y="729500"/>
            <a:chExt cx="1954200" cy="1600615"/>
          </a:xfrm>
        </p:grpSpPr>
        <p:sp>
          <p:nvSpPr>
            <p:cNvPr id="2857" name="Google Shape;2857;p135"/>
            <p:cNvSpPr/>
            <p:nvPr/>
          </p:nvSpPr>
          <p:spPr>
            <a:xfrm>
              <a:off x="3591450" y="729500"/>
              <a:ext cx="1954200" cy="958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Image</a:t>
              </a:r>
              <a:endParaRPr/>
            </a:p>
          </p:txBody>
        </p:sp>
        <p:sp>
          <p:nvSpPr>
            <p:cNvPr id="2858" name="Google Shape;2858;p135"/>
            <p:cNvSpPr/>
            <p:nvPr/>
          </p:nvSpPr>
          <p:spPr>
            <a:xfrm>
              <a:off x="3591450" y="1687700"/>
              <a:ext cx="1954200" cy="621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35"/>
            <p:cNvSpPr txBox="1"/>
            <p:nvPr/>
          </p:nvSpPr>
          <p:spPr>
            <a:xfrm>
              <a:off x="3682450" y="1710225"/>
              <a:ext cx="13278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Like</a:t>
              </a:r>
              <a:endParaRPr sz="600"/>
            </a:p>
          </p:txBody>
        </p:sp>
        <p:sp>
          <p:nvSpPr>
            <p:cNvPr id="2860" name="Google Shape;2860;p135"/>
            <p:cNvSpPr/>
            <p:nvPr/>
          </p:nvSpPr>
          <p:spPr>
            <a:xfrm>
              <a:off x="3682450" y="1939300"/>
              <a:ext cx="1836300" cy="1713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35"/>
            <p:cNvSpPr txBox="1"/>
            <p:nvPr/>
          </p:nvSpPr>
          <p:spPr>
            <a:xfrm>
              <a:off x="3682450" y="1914775"/>
              <a:ext cx="6051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Comment</a:t>
              </a:r>
              <a:endParaRPr sz="600"/>
            </a:p>
          </p:txBody>
        </p:sp>
        <p:pic>
          <p:nvPicPr>
            <p:cNvPr id="2862" name="Google Shape;2862;p135"/>
            <p:cNvPicPr preferRelativeResize="0"/>
            <p:nvPr/>
          </p:nvPicPr>
          <p:blipFill rotWithShape="1">
            <a:blip r:embed="rId9">
              <a:alphaModFix/>
            </a:blip>
            <a:srcRect b="12424" l="13451" r="18405" t="16537"/>
            <a:stretch/>
          </p:blipFill>
          <p:spPr>
            <a:xfrm>
              <a:off x="3939400" y="1763200"/>
              <a:ext cx="135750" cy="144550"/>
            </a:xfrm>
            <a:prstGeom prst="rect">
              <a:avLst/>
            </a:prstGeom>
            <a:noFill/>
            <a:ln>
              <a:noFill/>
            </a:ln>
          </p:spPr>
        </p:pic>
        <p:sp>
          <p:nvSpPr>
            <p:cNvPr id="2863" name="Google Shape;2863;p135"/>
            <p:cNvSpPr txBox="1"/>
            <p:nvPr/>
          </p:nvSpPr>
          <p:spPr>
            <a:xfrm>
              <a:off x="4190950" y="1710225"/>
              <a:ext cx="1327800" cy="25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Likes 18</a:t>
              </a:r>
              <a:endParaRPr sz="600"/>
            </a:p>
          </p:txBody>
        </p:sp>
        <p:sp>
          <p:nvSpPr>
            <p:cNvPr id="2864" name="Google Shape;2864;p135"/>
            <p:cNvSpPr txBox="1"/>
            <p:nvPr/>
          </p:nvSpPr>
          <p:spPr>
            <a:xfrm>
              <a:off x="3682450" y="2079615"/>
              <a:ext cx="13278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View Comments</a:t>
              </a:r>
              <a:endParaRPr sz="600"/>
            </a:p>
          </p:txBody>
        </p:sp>
      </p:grpSp>
      <p:grpSp>
        <p:nvGrpSpPr>
          <p:cNvPr id="2865" name="Google Shape;2865;p135"/>
          <p:cNvGrpSpPr/>
          <p:nvPr/>
        </p:nvGrpSpPr>
        <p:grpSpPr>
          <a:xfrm>
            <a:off x="3591450" y="2760650"/>
            <a:ext cx="1954200" cy="1600615"/>
            <a:chOff x="3591450" y="729500"/>
            <a:chExt cx="1954200" cy="1600615"/>
          </a:xfrm>
        </p:grpSpPr>
        <p:sp>
          <p:nvSpPr>
            <p:cNvPr id="2866" name="Google Shape;2866;p135"/>
            <p:cNvSpPr/>
            <p:nvPr/>
          </p:nvSpPr>
          <p:spPr>
            <a:xfrm>
              <a:off x="3591450" y="729500"/>
              <a:ext cx="1954200" cy="958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Image</a:t>
              </a:r>
              <a:endParaRPr/>
            </a:p>
          </p:txBody>
        </p:sp>
        <p:sp>
          <p:nvSpPr>
            <p:cNvPr id="2867" name="Google Shape;2867;p135"/>
            <p:cNvSpPr/>
            <p:nvPr/>
          </p:nvSpPr>
          <p:spPr>
            <a:xfrm>
              <a:off x="3591450" y="1687700"/>
              <a:ext cx="1954200" cy="621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35"/>
            <p:cNvSpPr txBox="1"/>
            <p:nvPr/>
          </p:nvSpPr>
          <p:spPr>
            <a:xfrm>
              <a:off x="3682450" y="1710225"/>
              <a:ext cx="13278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Like</a:t>
              </a:r>
              <a:endParaRPr sz="600"/>
            </a:p>
          </p:txBody>
        </p:sp>
        <p:sp>
          <p:nvSpPr>
            <p:cNvPr id="2869" name="Google Shape;2869;p135"/>
            <p:cNvSpPr/>
            <p:nvPr/>
          </p:nvSpPr>
          <p:spPr>
            <a:xfrm>
              <a:off x="3682450" y="1939300"/>
              <a:ext cx="1836300" cy="1713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35"/>
            <p:cNvSpPr txBox="1"/>
            <p:nvPr/>
          </p:nvSpPr>
          <p:spPr>
            <a:xfrm>
              <a:off x="3682450" y="1914775"/>
              <a:ext cx="6051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Comment</a:t>
              </a:r>
              <a:endParaRPr sz="600"/>
            </a:p>
          </p:txBody>
        </p:sp>
        <p:pic>
          <p:nvPicPr>
            <p:cNvPr id="2871" name="Google Shape;2871;p135"/>
            <p:cNvPicPr preferRelativeResize="0"/>
            <p:nvPr/>
          </p:nvPicPr>
          <p:blipFill rotWithShape="1">
            <a:blip r:embed="rId9">
              <a:alphaModFix/>
            </a:blip>
            <a:srcRect b="12424" l="13451" r="18405" t="16537"/>
            <a:stretch/>
          </p:blipFill>
          <p:spPr>
            <a:xfrm>
              <a:off x="3939400" y="1763200"/>
              <a:ext cx="135750" cy="144550"/>
            </a:xfrm>
            <a:prstGeom prst="rect">
              <a:avLst/>
            </a:prstGeom>
            <a:noFill/>
            <a:ln>
              <a:noFill/>
            </a:ln>
          </p:spPr>
        </p:pic>
        <p:sp>
          <p:nvSpPr>
            <p:cNvPr id="2872" name="Google Shape;2872;p135"/>
            <p:cNvSpPr txBox="1"/>
            <p:nvPr/>
          </p:nvSpPr>
          <p:spPr>
            <a:xfrm>
              <a:off x="4190950" y="1710225"/>
              <a:ext cx="1327800" cy="25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Likes 18</a:t>
              </a:r>
              <a:endParaRPr sz="600"/>
            </a:p>
          </p:txBody>
        </p:sp>
        <p:sp>
          <p:nvSpPr>
            <p:cNvPr id="2873" name="Google Shape;2873;p135"/>
            <p:cNvSpPr txBox="1"/>
            <p:nvPr/>
          </p:nvSpPr>
          <p:spPr>
            <a:xfrm>
              <a:off x="3682450" y="2079615"/>
              <a:ext cx="13278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View Comments</a:t>
              </a:r>
              <a:endParaRPr sz="600"/>
            </a:p>
          </p:txBody>
        </p:sp>
      </p:grpSp>
      <p:sp>
        <p:nvSpPr>
          <p:cNvPr id="2874" name="Google Shape;2874;p135"/>
          <p:cNvSpPr/>
          <p:nvPr/>
        </p:nvSpPr>
        <p:spPr>
          <a:xfrm>
            <a:off x="4448850" y="3986875"/>
            <a:ext cx="246300" cy="246300"/>
          </a:xfrm>
          <a:prstGeom prst="ellipse">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5" name="Google Shape;2875;p135"/>
          <p:cNvGrpSpPr/>
          <p:nvPr/>
        </p:nvGrpSpPr>
        <p:grpSpPr>
          <a:xfrm>
            <a:off x="3596550" y="4284550"/>
            <a:ext cx="1950900" cy="360000"/>
            <a:chOff x="3596550" y="4284550"/>
            <a:chExt cx="1950900" cy="360000"/>
          </a:xfrm>
        </p:grpSpPr>
        <p:grpSp>
          <p:nvGrpSpPr>
            <p:cNvPr id="2876" name="Google Shape;2876;p135"/>
            <p:cNvGrpSpPr/>
            <p:nvPr/>
          </p:nvGrpSpPr>
          <p:grpSpPr>
            <a:xfrm>
              <a:off x="3596550" y="4284550"/>
              <a:ext cx="1950900" cy="360000"/>
              <a:chOff x="3596550" y="4284550"/>
              <a:chExt cx="1950900" cy="360000"/>
            </a:xfrm>
          </p:grpSpPr>
          <p:sp>
            <p:nvSpPr>
              <p:cNvPr id="2877" name="Google Shape;2877;p135"/>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8" name="Google Shape;2878;p135"/>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879" name="Google Shape;2879;p13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880" name="Google Shape;2880;p135"/>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881" name="Google Shape;2881;p135"/>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882" name="Google Shape;2882;p135"/>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2883" name="Google Shape;2883;p135"/>
          <p:cNvSpPr/>
          <p:nvPr/>
        </p:nvSpPr>
        <p:spPr>
          <a:xfrm>
            <a:off x="4483650" y="4021675"/>
            <a:ext cx="176700" cy="176700"/>
          </a:xfrm>
          <a:prstGeom prst="mathPlus">
            <a:avLst>
              <a:gd fmla="val 23520" name="adj1"/>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35"/>
          <p:cNvSpPr/>
          <p:nvPr/>
        </p:nvSpPr>
        <p:spPr>
          <a:xfrm>
            <a:off x="3661025" y="1021400"/>
            <a:ext cx="888600" cy="203400"/>
          </a:xfrm>
          <a:prstGeom prst="roundRect">
            <a:avLst>
              <a:gd fmla="val 16667" name="adj"/>
            </a:avLst>
          </a:prstGeom>
          <a:solidFill>
            <a:srgbClr val="9FC5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Tag</a:t>
            </a:r>
            <a:endParaRPr sz="900"/>
          </a:p>
        </p:txBody>
      </p:sp>
      <p:sp>
        <p:nvSpPr>
          <p:cNvPr id="2885" name="Google Shape;2885;p135"/>
          <p:cNvSpPr/>
          <p:nvPr/>
        </p:nvSpPr>
        <p:spPr>
          <a:xfrm>
            <a:off x="3661025" y="2767275"/>
            <a:ext cx="888600" cy="203400"/>
          </a:xfrm>
          <a:prstGeom prst="roundRect">
            <a:avLst>
              <a:gd fmla="val 16667" name="adj"/>
            </a:avLst>
          </a:prstGeom>
          <a:solidFill>
            <a:srgbClr val="9FC5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Tag</a:t>
            </a:r>
            <a:endParaRPr sz="900"/>
          </a:p>
        </p:txBody>
      </p:sp>
      <p:sp>
        <p:nvSpPr>
          <p:cNvPr id="2886" name="Google Shape;2886;p135"/>
          <p:cNvSpPr txBox="1"/>
          <p:nvPr/>
        </p:nvSpPr>
        <p:spPr>
          <a:xfrm>
            <a:off x="3596550" y="722575"/>
            <a:ext cx="706800" cy="2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2887" name="Google Shape;2887;p135"/>
          <p:cNvSpPr txBox="1"/>
          <p:nvPr/>
        </p:nvSpPr>
        <p:spPr>
          <a:xfrm>
            <a:off x="3596550" y="2514421"/>
            <a:ext cx="706800" cy="2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2888" name="Google Shape;2888;p135"/>
          <p:cNvSpPr/>
          <p:nvPr/>
        </p:nvSpPr>
        <p:spPr>
          <a:xfrm>
            <a:off x="3610800" y="463475"/>
            <a:ext cx="1922400" cy="201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Community Center</a:t>
            </a:r>
            <a:endParaRPr sz="600"/>
          </a:p>
        </p:txBody>
      </p:sp>
      <p:sp>
        <p:nvSpPr>
          <p:cNvPr id="2889" name="Google Shape;2889;p135"/>
          <p:cNvSpPr/>
          <p:nvPr/>
        </p:nvSpPr>
        <p:spPr>
          <a:xfrm>
            <a:off x="3661025" y="1715675"/>
            <a:ext cx="1815000" cy="2034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Caption</a:t>
            </a:r>
            <a:endParaRPr sz="700"/>
          </a:p>
        </p:txBody>
      </p:sp>
      <p:sp>
        <p:nvSpPr>
          <p:cNvPr id="2890" name="Google Shape;2890;p135"/>
          <p:cNvSpPr/>
          <p:nvPr/>
        </p:nvSpPr>
        <p:spPr>
          <a:xfrm>
            <a:off x="3661050" y="3525925"/>
            <a:ext cx="1815000" cy="2034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Caption</a:t>
            </a:r>
            <a:endParaRPr sz="700"/>
          </a:p>
        </p:txBody>
      </p:sp>
      <p:sp>
        <p:nvSpPr>
          <p:cNvPr id="2891" name="Google Shape;2891;p135"/>
          <p:cNvSpPr/>
          <p:nvPr/>
        </p:nvSpPr>
        <p:spPr>
          <a:xfrm>
            <a:off x="4765850" y="2337725"/>
            <a:ext cx="176700" cy="176700"/>
          </a:xfrm>
          <a:prstGeom prst="noSmoking">
            <a:avLst>
              <a:gd fmla="val 18750" name="adj"/>
            </a:avLst>
          </a:prstGeom>
          <a:solidFill>
            <a:srgbClr val="CC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35"/>
          <p:cNvSpPr txBox="1"/>
          <p:nvPr/>
        </p:nvSpPr>
        <p:spPr>
          <a:xfrm>
            <a:off x="4894350" y="2300825"/>
            <a:ext cx="4578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Report</a:t>
            </a:r>
            <a:endParaRPr sz="6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6" name="Shape 2896"/>
        <p:cNvGrpSpPr/>
        <p:nvPr/>
      </p:nvGrpSpPr>
      <p:grpSpPr>
        <a:xfrm>
          <a:off x="0" y="0"/>
          <a:ext cx="0" cy="0"/>
          <a:chOff x="0" y="0"/>
          <a:chExt cx="0" cy="0"/>
        </a:xfrm>
      </p:grpSpPr>
      <p:pic>
        <p:nvPicPr>
          <p:cNvPr id="2897" name="Google Shape;2897;p13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898" name="Google Shape;2898;p13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Community Feed Posting Process</a:t>
            </a:r>
            <a:endParaRPr/>
          </a:p>
        </p:txBody>
      </p:sp>
      <p:sp>
        <p:nvSpPr>
          <p:cNvPr id="2899" name="Google Shape;2899;p136"/>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User will choose an image and click next</a:t>
            </a:r>
            <a:endParaRPr sz="900"/>
          </a:p>
        </p:txBody>
      </p:sp>
      <p:grpSp>
        <p:nvGrpSpPr>
          <p:cNvPr id="2900" name="Google Shape;2900;p136"/>
          <p:cNvGrpSpPr/>
          <p:nvPr/>
        </p:nvGrpSpPr>
        <p:grpSpPr>
          <a:xfrm>
            <a:off x="3596550" y="4284550"/>
            <a:ext cx="1950900" cy="360000"/>
            <a:chOff x="3596550" y="4284550"/>
            <a:chExt cx="1950900" cy="360000"/>
          </a:xfrm>
        </p:grpSpPr>
        <p:grpSp>
          <p:nvGrpSpPr>
            <p:cNvPr id="2901" name="Google Shape;2901;p136"/>
            <p:cNvGrpSpPr/>
            <p:nvPr/>
          </p:nvGrpSpPr>
          <p:grpSpPr>
            <a:xfrm>
              <a:off x="3596550" y="4284550"/>
              <a:ext cx="1950900" cy="360000"/>
              <a:chOff x="3596550" y="4284550"/>
              <a:chExt cx="1950900" cy="360000"/>
            </a:xfrm>
          </p:grpSpPr>
          <p:sp>
            <p:nvSpPr>
              <p:cNvPr id="2902" name="Google Shape;2902;p13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3" name="Google Shape;2903;p136"/>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904" name="Google Shape;2904;p13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905" name="Google Shape;2905;p136"/>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906" name="Google Shape;2906;p136"/>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907" name="Google Shape;2907;p136"/>
            <p:cNvPicPr preferRelativeResize="0"/>
            <p:nvPr/>
          </p:nvPicPr>
          <p:blipFill>
            <a:blip r:embed="rId8">
              <a:alphaModFix/>
            </a:blip>
            <a:stretch>
              <a:fillRect/>
            </a:stretch>
          </p:blipFill>
          <p:spPr>
            <a:xfrm>
              <a:off x="4822339" y="4357425"/>
              <a:ext cx="228975" cy="230175"/>
            </a:xfrm>
            <a:prstGeom prst="rect">
              <a:avLst/>
            </a:prstGeom>
            <a:noFill/>
            <a:ln>
              <a:noFill/>
            </a:ln>
          </p:spPr>
        </p:pic>
      </p:grpSp>
      <p:pic>
        <p:nvPicPr>
          <p:cNvPr id="2908" name="Google Shape;2908;p136"/>
          <p:cNvPicPr preferRelativeResize="0"/>
          <p:nvPr/>
        </p:nvPicPr>
        <p:blipFill>
          <a:blip r:embed="rId9">
            <a:alphaModFix/>
          </a:blip>
          <a:stretch>
            <a:fillRect/>
          </a:stretch>
        </p:blipFill>
        <p:spPr>
          <a:xfrm>
            <a:off x="3596550" y="2440600"/>
            <a:ext cx="1950899" cy="1810419"/>
          </a:xfrm>
          <a:prstGeom prst="rect">
            <a:avLst/>
          </a:prstGeom>
          <a:noFill/>
          <a:ln>
            <a:noFill/>
          </a:ln>
        </p:spPr>
      </p:pic>
      <p:sp>
        <p:nvSpPr>
          <p:cNvPr id="2909" name="Google Shape;2909;p136"/>
          <p:cNvSpPr/>
          <p:nvPr/>
        </p:nvSpPr>
        <p:spPr>
          <a:xfrm>
            <a:off x="3591450" y="579600"/>
            <a:ext cx="1956000" cy="186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Selected image shows up here</a:t>
            </a:r>
            <a:endParaRPr/>
          </a:p>
        </p:txBody>
      </p:sp>
      <p:sp>
        <p:nvSpPr>
          <p:cNvPr id="2910" name="Google Shape;2910;p136"/>
          <p:cNvSpPr txBox="1"/>
          <p:nvPr/>
        </p:nvSpPr>
        <p:spPr>
          <a:xfrm>
            <a:off x="3596550" y="330800"/>
            <a:ext cx="7764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Cancel</a:t>
            </a:r>
            <a:endParaRPr sz="900"/>
          </a:p>
        </p:txBody>
      </p:sp>
      <p:sp>
        <p:nvSpPr>
          <p:cNvPr id="2911" name="Google Shape;2911;p136"/>
          <p:cNvSpPr txBox="1"/>
          <p:nvPr/>
        </p:nvSpPr>
        <p:spPr>
          <a:xfrm>
            <a:off x="5089275" y="330800"/>
            <a:ext cx="7764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Next</a:t>
            </a:r>
            <a:endParaRPr sz="900"/>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5" name="Shape 2915"/>
        <p:cNvGrpSpPr/>
        <p:nvPr/>
      </p:nvGrpSpPr>
      <p:grpSpPr>
        <a:xfrm>
          <a:off x="0" y="0"/>
          <a:ext cx="0" cy="0"/>
          <a:chOff x="0" y="0"/>
          <a:chExt cx="0" cy="0"/>
        </a:xfrm>
      </p:grpSpPr>
      <p:pic>
        <p:nvPicPr>
          <p:cNvPr id="2916" name="Google Shape;2916;p13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917" name="Google Shape;2917;p137"/>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Community Feed</a:t>
            </a:r>
            <a:endParaRPr/>
          </a:p>
        </p:txBody>
      </p:sp>
      <p:sp>
        <p:nvSpPr>
          <p:cNvPr id="2918" name="Google Shape;2918;p137"/>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lang="en" sz="900"/>
              <a:t>User will then write a caption and select a predetermined tag(s) to their posting</a:t>
            </a:r>
            <a:endParaRPr sz="900"/>
          </a:p>
        </p:txBody>
      </p:sp>
      <p:grpSp>
        <p:nvGrpSpPr>
          <p:cNvPr id="2919" name="Google Shape;2919;p137"/>
          <p:cNvGrpSpPr/>
          <p:nvPr/>
        </p:nvGrpSpPr>
        <p:grpSpPr>
          <a:xfrm>
            <a:off x="3596550" y="4284550"/>
            <a:ext cx="1950900" cy="360000"/>
            <a:chOff x="3596550" y="4284550"/>
            <a:chExt cx="1950900" cy="360000"/>
          </a:xfrm>
        </p:grpSpPr>
        <p:grpSp>
          <p:nvGrpSpPr>
            <p:cNvPr id="2920" name="Google Shape;2920;p137"/>
            <p:cNvGrpSpPr/>
            <p:nvPr/>
          </p:nvGrpSpPr>
          <p:grpSpPr>
            <a:xfrm>
              <a:off x="3596550" y="4284550"/>
              <a:ext cx="1950900" cy="360000"/>
              <a:chOff x="3596550" y="4284550"/>
              <a:chExt cx="1950900" cy="360000"/>
            </a:xfrm>
          </p:grpSpPr>
          <p:sp>
            <p:nvSpPr>
              <p:cNvPr id="2921" name="Google Shape;2921;p13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2" name="Google Shape;2922;p137"/>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923" name="Google Shape;2923;p13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924" name="Google Shape;2924;p137"/>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925" name="Google Shape;2925;p137"/>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926" name="Google Shape;2926;p137"/>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2927" name="Google Shape;2927;p137"/>
          <p:cNvSpPr/>
          <p:nvPr/>
        </p:nvSpPr>
        <p:spPr>
          <a:xfrm>
            <a:off x="3591450" y="579600"/>
            <a:ext cx="1956000" cy="186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Selected image shows up here</a:t>
            </a:r>
            <a:endParaRPr/>
          </a:p>
        </p:txBody>
      </p:sp>
      <p:sp>
        <p:nvSpPr>
          <p:cNvPr id="2928" name="Google Shape;2928;p137"/>
          <p:cNvSpPr txBox="1"/>
          <p:nvPr/>
        </p:nvSpPr>
        <p:spPr>
          <a:xfrm>
            <a:off x="3596550" y="330800"/>
            <a:ext cx="7764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Back</a:t>
            </a:r>
            <a:endParaRPr sz="900"/>
          </a:p>
        </p:txBody>
      </p:sp>
      <p:sp>
        <p:nvSpPr>
          <p:cNvPr id="2929" name="Google Shape;2929;p137"/>
          <p:cNvSpPr/>
          <p:nvPr/>
        </p:nvSpPr>
        <p:spPr>
          <a:xfrm>
            <a:off x="3594000" y="2440500"/>
            <a:ext cx="1956000" cy="6018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Write Caption</a:t>
            </a:r>
            <a:endParaRPr/>
          </a:p>
        </p:txBody>
      </p:sp>
      <p:sp>
        <p:nvSpPr>
          <p:cNvPr id="2930" name="Google Shape;2930;p137"/>
          <p:cNvSpPr/>
          <p:nvPr/>
        </p:nvSpPr>
        <p:spPr>
          <a:xfrm>
            <a:off x="3594000" y="3061625"/>
            <a:ext cx="1956000" cy="6018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Select Tags</a:t>
            </a:r>
            <a:endParaRPr/>
          </a:p>
        </p:txBody>
      </p:sp>
      <p:sp>
        <p:nvSpPr>
          <p:cNvPr id="2931" name="Google Shape;2931;p137"/>
          <p:cNvSpPr/>
          <p:nvPr/>
        </p:nvSpPr>
        <p:spPr>
          <a:xfrm>
            <a:off x="4127700" y="3843350"/>
            <a:ext cx="888600" cy="2034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Post</a:t>
            </a:r>
            <a:endParaRPr sz="90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5" name="Shape 2935"/>
        <p:cNvGrpSpPr/>
        <p:nvPr/>
      </p:nvGrpSpPr>
      <p:grpSpPr>
        <a:xfrm>
          <a:off x="0" y="0"/>
          <a:ext cx="0" cy="0"/>
          <a:chOff x="0" y="0"/>
          <a:chExt cx="0" cy="0"/>
        </a:xfrm>
      </p:grpSpPr>
      <p:sp>
        <p:nvSpPr>
          <p:cNvPr id="2936" name="Google Shape;2936;p1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Get Help</a:t>
            </a:r>
            <a:endParaRPr sz="4800"/>
          </a:p>
        </p:txBody>
      </p:sp>
      <p:sp>
        <p:nvSpPr>
          <p:cNvPr id="2937" name="Google Shape;2937;p1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1" name="Shape 2941"/>
        <p:cNvGrpSpPr/>
        <p:nvPr/>
      </p:nvGrpSpPr>
      <p:grpSpPr>
        <a:xfrm>
          <a:off x="0" y="0"/>
          <a:ext cx="0" cy="0"/>
          <a:chOff x="0" y="0"/>
          <a:chExt cx="0" cy="0"/>
        </a:xfrm>
      </p:grpSpPr>
      <p:sp>
        <p:nvSpPr>
          <p:cNvPr id="2942" name="Google Shape;2942;p13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Get Help</a:t>
            </a:r>
            <a:endParaRPr/>
          </a:p>
        </p:txBody>
      </p:sp>
      <p:sp>
        <p:nvSpPr>
          <p:cNvPr id="2943" name="Google Shape;2943;p139"/>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The Get Help page will take a customer to a live chat page if available. If not, customer will be taken to a general “contact us” page where they can submit their inquiry. There will also be a link to our </a:t>
            </a:r>
            <a:r>
              <a:rPr lang="en" sz="900"/>
              <a:t>FAQs page</a:t>
            </a:r>
            <a:r>
              <a:rPr lang="en" sz="900"/>
              <a:t> found on our website.</a:t>
            </a:r>
            <a:endParaRPr sz="900"/>
          </a:p>
        </p:txBody>
      </p:sp>
      <p:pic>
        <p:nvPicPr>
          <p:cNvPr id="2944" name="Google Shape;2944;p13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945" name="Google Shape;2945;p13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39"/>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947" name="Google Shape;2947;p139"/>
          <p:cNvSpPr txBox="1"/>
          <p:nvPr/>
        </p:nvSpPr>
        <p:spPr>
          <a:xfrm>
            <a:off x="3560249" y="421088"/>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948" name="Google Shape;2948;p139"/>
          <p:cNvSpPr/>
          <p:nvPr/>
        </p:nvSpPr>
        <p:spPr>
          <a:xfrm>
            <a:off x="3596825" y="3486200"/>
            <a:ext cx="1950900" cy="75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Keyboard</a:t>
            </a:r>
            <a:endParaRPr/>
          </a:p>
        </p:txBody>
      </p:sp>
      <p:sp>
        <p:nvSpPr>
          <p:cNvPr id="2949" name="Google Shape;2949;p139"/>
          <p:cNvSpPr/>
          <p:nvPr/>
        </p:nvSpPr>
        <p:spPr>
          <a:xfrm>
            <a:off x="3596825" y="3203300"/>
            <a:ext cx="1950900" cy="2829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39"/>
          <p:cNvSpPr/>
          <p:nvPr/>
        </p:nvSpPr>
        <p:spPr>
          <a:xfrm>
            <a:off x="3707225" y="3249450"/>
            <a:ext cx="1519800" cy="194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Type text here</a:t>
            </a:r>
            <a:endParaRPr sz="900"/>
          </a:p>
        </p:txBody>
      </p:sp>
      <p:sp>
        <p:nvSpPr>
          <p:cNvPr id="2951" name="Google Shape;2951;p139"/>
          <p:cNvSpPr/>
          <p:nvPr/>
        </p:nvSpPr>
        <p:spPr>
          <a:xfrm>
            <a:off x="5330825" y="3273350"/>
            <a:ext cx="121200" cy="142800"/>
          </a:xfrm>
          <a:prstGeom prst="up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39"/>
          <p:cNvSpPr/>
          <p:nvPr/>
        </p:nvSpPr>
        <p:spPr>
          <a:xfrm rot="5400000">
            <a:off x="4112850" y="290700"/>
            <a:ext cx="253200" cy="1285800"/>
          </a:xfrm>
          <a:prstGeom prst="round2SameRect">
            <a:avLst>
              <a:gd fmla="val 16667" name="adj1"/>
              <a:gd fmla="val 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39"/>
          <p:cNvSpPr/>
          <p:nvPr/>
        </p:nvSpPr>
        <p:spPr>
          <a:xfrm rot="-5400000">
            <a:off x="4777950" y="820500"/>
            <a:ext cx="253200" cy="12858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39"/>
          <p:cNvSpPr/>
          <p:nvPr/>
        </p:nvSpPr>
        <p:spPr>
          <a:xfrm rot="-5400000">
            <a:off x="4777950" y="1281225"/>
            <a:ext cx="253200" cy="12858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39"/>
          <p:cNvSpPr/>
          <p:nvPr/>
        </p:nvSpPr>
        <p:spPr>
          <a:xfrm rot="5400000">
            <a:off x="4112850" y="1796863"/>
            <a:ext cx="253200" cy="1285800"/>
          </a:xfrm>
          <a:prstGeom prst="round2SameRect">
            <a:avLst>
              <a:gd fmla="val 16667" name="adj1"/>
              <a:gd fmla="val 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39"/>
          <p:cNvSpPr/>
          <p:nvPr/>
        </p:nvSpPr>
        <p:spPr>
          <a:xfrm rot="-5400000">
            <a:off x="4777950" y="2312500"/>
            <a:ext cx="253200" cy="12858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39"/>
          <p:cNvSpPr txBox="1"/>
          <p:nvPr/>
        </p:nvSpPr>
        <p:spPr>
          <a:xfrm>
            <a:off x="4219350" y="1515500"/>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2958" name="Google Shape;2958;p139"/>
          <p:cNvSpPr txBox="1"/>
          <p:nvPr/>
        </p:nvSpPr>
        <p:spPr>
          <a:xfrm>
            <a:off x="3554250" y="1001750"/>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2959" name="Google Shape;2959;p139"/>
          <p:cNvSpPr txBox="1"/>
          <p:nvPr/>
        </p:nvSpPr>
        <p:spPr>
          <a:xfrm>
            <a:off x="4219350" y="1987088"/>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2960" name="Google Shape;2960;p139"/>
          <p:cNvSpPr txBox="1"/>
          <p:nvPr/>
        </p:nvSpPr>
        <p:spPr>
          <a:xfrm>
            <a:off x="3554250" y="250041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2961" name="Google Shape;2961;p139"/>
          <p:cNvSpPr txBox="1"/>
          <p:nvPr/>
        </p:nvSpPr>
        <p:spPr>
          <a:xfrm>
            <a:off x="4219350" y="299331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2962" name="Google Shape;2962;p139"/>
          <p:cNvSpPr txBox="1"/>
          <p:nvPr/>
        </p:nvSpPr>
        <p:spPr>
          <a:xfrm>
            <a:off x="3596825" y="770888"/>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2963" name="Google Shape;2963;p139"/>
          <p:cNvSpPr txBox="1"/>
          <p:nvPr/>
        </p:nvSpPr>
        <p:spPr>
          <a:xfrm>
            <a:off x="4261650" y="130226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2964" name="Google Shape;2964;p139"/>
          <p:cNvSpPr txBox="1"/>
          <p:nvPr/>
        </p:nvSpPr>
        <p:spPr>
          <a:xfrm>
            <a:off x="4261650" y="1751075"/>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2965" name="Google Shape;2965;p139"/>
          <p:cNvSpPr txBox="1"/>
          <p:nvPr/>
        </p:nvSpPr>
        <p:spPr>
          <a:xfrm>
            <a:off x="3596825" y="225441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2966" name="Google Shape;2966;p139"/>
          <p:cNvSpPr txBox="1"/>
          <p:nvPr/>
        </p:nvSpPr>
        <p:spPr>
          <a:xfrm>
            <a:off x="4261650" y="2758225"/>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grpSp>
        <p:nvGrpSpPr>
          <p:cNvPr id="2967" name="Google Shape;2967;p139"/>
          <p:cNvGrpSpPr/>
          <p:nvPr/>
        </p:nvGrpSpPr>
        <p:grpSpPr>
          <a:xfrm>
            <a:off x="3596550" y="4284550"/>
            <a:ext cx="1950900" cy="360000"/>
            <a:chOff x="3596550" y="4284550"/>
            <a:chExt cx="1950900" cy="360000"/>
          </a:xfrm>
        </p:grpSpPr>
        <p:grpSp>
          <p:nvGrpSpPr>
            <p:cNvPr id="2968" name="Google Shape;2968;p139"/>
            <p:cNvGrpSpPr/>
            <p:nvPr/>
          </p:nvGrpSpPr>
          <p:grpSpPr>
            <a:xfrm>
              <a:off x="3596550" y="4284550"/>
              <a:ext cx="1950900" cy="360000"/>
              <a:chOff x="3596550" y="4284550"/>
              <a:chExt cx="1950900" cy="360000"/>
            </a:xfrm>
          </p:grpSpPr>
          <p:sp>
            <p:nvSpPr>
              <p:cNvPr id="2969" name="Google Shape;2969;p13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0" name="Google Shape;2970;p139"/>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971" name="Google Shape;2971;p13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972" name="Google Shape;2972;p139"/>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973" name="Google Shape;2973;p139"/>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974" name="Google Shape;2974;p139"/>
            <p:cNvPicPr preferRelativeResize="0"/>
            <p:nvPr/>
          </p:nvPicPr>
          <p:blipFill>
            <a:blip r:embed="rId8">
              <a:alphaModFix/>
            </a:blip>
            <a:stretch>
              <a:fillRect/>
            </a:stretch>
          </p:blipFill>
          <p:spPr>
            <a:xfrm>
              <a:off x="4822339" y="4357425"/>
              <a:ext cx="228975" cy="230175"/>
            </a:xfrm>
            <a:prstGeom prst="rect">
              <a:avLst/>
            </a:prstGeom>
            <a:noFill/>
            <a:ln>
              <a:noFill/>
            </a:ln>
          </p:spPr>
        </p:pic>
      </p:gr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8" name="Shape 2978"/>
        <p:cNvGrpSpPr/>
        <p:nvPr/>
      </p:nvGrpSpPr>
      <p:grpSpPr>
        <a:xfrm>
          <a:off x="0" y="0"/>
          <a:ext cx="0" cy="0"/>
          <a:chOff x="0" y="0"/>
          <a:chExt cx="0" cy="0"/>
        </a:xfrm>
      </p:grpSpPr>
      <p:pic>
        <p:nvPicPr>
          <p:cNvPr id="2979" name="Google Shape;2979;p14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980" name="Google Shape;2980;p14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Get Help</a:t>
            </a:r>
            <a:endParaRPr/>
          </a:p>
        </p:txBody>
      </p:sp>
      <p:sp>
        <p:nvSpPr>
          <p:cNvPr id="2981" name="Google Shape;2981;p140"/>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The Get Help page will take a customer to a live chat page if available. If not, customer will be taken to a general “contact us” page where they can submit their inquiry. There will also be a link to our FAQs page found on our website.</a:t>
            </a:r>
            <a:endParaRPr sz="900"/>
          </a:p>
        </p:txBody>
      </p:sp>
      <p:grpSp>
        <p:nvGrpSpPr>
          <p:cNvPr id="2982" name="Google Shape;2982;p140"/>
          <p:cNvGrpSpPr/>
          <p:nvPr/>
        </p:nvGrpSpPr>
        <p:grpSpPr>
          <a:xfrm>
            <a:off x="3596550" y="4284550"/>
            <a:ext cx="1950900" cy="360000"/>
            <a:chOff x="3596550" y="4284550"/>
            <a:chExt cx="1950900" cy="360000"/>
          </a:xfrm>
        </p:grpSpPr>
        <p:grpSp>
          <p:nvGrpSpPr>
            <p:cNvPr id="2983" name="Google Shape;2983;p140"/>
            <p:cNvGrpSpPr/>
            <p:nvPr/>
          </p:nvGrpSpPr>
          <p:grpSpPr>
            <a:xfrm>
              <a:off x="3596550" y="4284550"/>
              <a:ext cx="1950900" cy="360000"/>
              <a:chOff x="3596550" y="4284550"/>
              <a:chExt cx="1950900" cy="360000"/>
            </a:xfrm>
          </p:grpSpPr>
          <p:sp>
            <p:nvSpPr>
              <p:cNvPr id="2984" name="Google Shape;2984;p14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5" name="Google Shape;2985;p140"/>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986" name="Google Shape;2986;p14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987" name="Google Shape;2987;p140"/>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988" name="Google Shape;2988;p140"/>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989" name="Google Shape;2989;p140"/>
            <p:cNvPicPr preferRelativeResize="0"/>
            <p:nvPr/>
          </p:nvPicPr>
          <p:blipFill>
            <a:blip r:embed="rId8">
              <a:alphaModFix/>
            </a:blip>
            <a:stretch>
              <a:fillRect/>
            </a:stretch>
          </p:blipFill>
          <p:spPr>
            <a:xfrm>
              <a:off x="4822339" y="4357425"/>
              <a:ext cx="228975" cy="230175"/>
            </a:xfrm>
            <a:prstGeom prst="rect">
              <a:avLst/>
            </a:prstGeom>
            <a:noFill/>
            <a:ln>
              <a:noFill/>
            </a:ln>
          </p:spPr>
        </p:pic>
      </p:grpSp>
      <p:pic>
        <p:nvPicPr>
          <p:cNvPr id="2990" name="Google Shape;2990;p140"/>
          <p:cNvPicPr preferRelativeResize="0"/>
          <p:nvPr/>
        </p:nvPicPr>
        <p:blipFill>
          <a:blip r:embed="rId9">
            <a:alphaModFix/>
          </a:blip>
          <a:stretch>
            <a:fillRect/>
          </a:stretch>
        </p:blipFill>
        <p:spPr>
          <a:xfrm>
            <a:off x="3596550" y="700476"/>
            <a:ext cx="1950899" cy="3132238"/>
          </a:xfrm>
          <a:prstGeom prst="rect">
            <a:avLst/>
          </a:prstGeom>
          <a:noFill/>
          <a:ln>
            <a:noFill/>
          </a:ln>
        </p:spPr>
      </p:pic>
      <p:sp>
        <p:nvSpPr>
          <p:cNvPr id="2991" name="Google Shape;2991;p140"/>
          <p:cNvSpPr txBox="1"/>
          <p:nvPr/>
        </p:nvSpPr>
        <p:spPr>
          <a:xfrm>
            <a:off x="4217400" y="3890938"/>
            <a:ext cx="7092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t>FAQs</a:t>
            </a:r>
            <a:endParaRPr sz="1200" u="sng"/>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5" name="Shape 2995"/>
        <p:cNvGrpSpPr/>
        <p:nvPr/>
      </p:nvGrpSpPr>
      <p:grpSpPr>
        <a:xfrm>
          <a:off x="0" y="0"/>
          <a:ext cx="0" cy="0"/>
          <a:chOff x="0" y="0"/>
          <a:chExt cx="0" cy="0"/>
        </a:xfrm>
      </p:grpSpPr>
      <p:sp>
        <p:nvSpPr>
          <p:cNvPr id="2996" name="Google Shape;2996;p14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Feedback</a:t>
            </a:r>
            <a:endParaRPr sz="4800"/>
          </a:p>
        </p:txBody>
      </p:sp>
      <p:sp>
        <p:nvSpPr>
          <p:cNvPr id="2997" name="Google Shape;2997;p14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43" name="Google Shape;243;p25"/>
          <p:cNvSpPr/>
          <p:nvPr/>
        </p:nvSpPr>
        <p:spPr>
          <a:xfrm>
            <a:off x="3596550" y="4284550"/>
            <a:ext cx="1950900" cy="3600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Next</a:t>
            </a:r>
            <a:endParaRPr/>
          </a:p>
        </p:txBody>
      </p:sp>
      <p:sp>
        <p:nvSpPr>
          <p:cNvPr id="244" name="Google Shape;244;p2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Login screen for pre-existing customer user.</a:t>
            </a:r>
            <a:endParaRPr/>
          </a:p>
        </p:txBody>
      </p:sp>
      <p:sp>
        <p:nvSpPr>
          <p:cNvPr id="245" name="Google Shape;245;p25"/>
          <p:cNvSpPr txBox="1"/>
          <p:nvPr/>
        </p:nvSpPr>
        <p:spPr>
          <a:xfrm>
            <a:off x="280750" y="99620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is the screen shown to an existing customer who have used their initial username and password to login.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This page will allow them to choose how they would like to login in the future.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They can either:</a:t>
            </a:r>
            <a:endParaRPr sz="900"/>
          </a:p>
          <a:p>
            <a:pPr indent="-285750" lvl="0" marL="457200" rtl="0" algn="l">
              <a:spcBef>
                <a:spcPts val="0"/>
              </a:spcBef>
              <a:spcAft>
                <a:spcPts val="0"/>
              </a:spcAft>
              <a:buSzPts val="900"/>
              <a:buChar char="●"/>
            </a:pPr>
            <a:r>
              <a:rPr lang="en" sz="900"/>
              <a:t>Login with a social media account</a:t>
            </a:r>
            <a:endParaRPr sz="900"/>
          </a:p>
          <a:p>
            <a:pPr indent="-285750" lvl="0" marL="457200" rtl="0" algn="l">
              <a:spcBef>
                <a:spcPts val="0"/>
              </a:spcBef>
              <a:spcAft>
                <a:spcPts val="0"/>
              </a:spcAft>
              <a:buSzPts val="900"/>
              <a:buChar char="●"/>
            </a:pPr>
            <a:r>
              <a:rPr lang="en" sz="900"/>
              <a:t>Create an account with an email and password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IF they choose to create username and password: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Char char="●"/>
            </a:pPr>
            <a:r>
              <a:rPr lang="en" sz="900"/>
              <a:t>Password must be at least 6 characters, be alphanumeric and contain 1 uppercase and 1 lowercase.</a:t>
            </a:r>
            <a:endParaRPr sz="900"/>
          </a:p>
          <a:p>
            <a:pPr indent="-285750" lvl="0" marL="457200" rtl="0" algn="l">
              <a:spcBef>
                <a:spcPts val="0"/>
              </a:spcBef>
              <a:spcAft>
                <a:spcPts val="0"/>
              </a:spcAft>
              <a:buSzPts val="900"/>
              <a:buChar char="●"/>
            </a:pPr>
            <a:r>
              <a:rPr lang="en" sz="900"/>
              <a:t>Email should auto populate based off </a:t>
            </a:r>
            <a:r>
              <a:rPr lang="en" sz="900"/>
              <a:t>previously</a:t>
            </a:r>
            <a:r>
              <a:rPr lang="en" sz="900"/>
              <a:t> provided information.</a:t>
            </a:r>
            <a:endParaRPr sz="900"/>
          </a:p>
          <a:p>
            <a:pPr indent="-285750" lvl="0" marL="457200" rtl="0" algn="l">
              <a:spcBef>
                <a:spcPts val="0"/>
              </a:spcBef>
              <a:spcAft>
                <a:spcPts val="0"/>
              </a:spcAft>
              <a:buSzPts val="900"/>
              <a:buChar char="●"/>
            </a:pPr>
            <a:r>
              <a:rPr lang="en" sz="900"/>
              <a:t>Verify password box does not appear until after password is entered. </a:t>
            </a:r>
            <a:endParaRPr sz="900"/>
          </a:p>
        </p:txBody>
      </p:sp>
      <p:sp>
        <p:nvSpPr>
          <p:cNvPr id="246" name="Google Shape;246;p25"/>
          <p:cNvSpPr txBox="1"/>
          <p:nvPr/>
        </p:nvSpPr>
        <p:spPr>
          <a:xfrm flipH="1">
            <a:off x="-896875" y="-1604825"/>
            <a:ext cx="12978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25"/>
          <p:cNvPicPr preferRelativeResize="0"/>
          <p:nvPr/>
        </p:nvPicPr>
        <p:blipFill rotWithShape="1">
          <a:blip r:embed="rId4">
            <a:alphaModFix/>
          </a:blip>
          <a:srcRect b="57283" l="73012" r="5670" t="32500"/>
          <a:stretch/>
        </p:blipFill>
        <p:spPr>
          <a:xfrm>
            <a:off x="3786200" y="2143550"/>
            <a:ext cx="1571599" cy="360000"/>
          </a:xfrm>
          <a:prstGeom prst="rect">
            <a:avLst/>
          </a:prstGeom>
          <a:noFill/>
          <a:ln>
            <a:noFill/>
          </a:ln>
        </p:spPr>
      </p:pic>
      <p:pic>
        <p:nvPicPr>
          <p:cNvPr id="248" name="Google Shape;248;p25"/>
          <p:cNvPicPr preferRelativeResize="0"/>
          <p:nvPr/>
        </p:nvPicPr>
        <p:blipFill rotWithShape="1">
          <a:blip r:embed="rId4">
            <a:alphaModFix/>
          </a:blip>
          <a:srcRect b="56469" l="28145" r="50536" t="33315"/>
          <a:stretch/>
        </p:blipFill>
        <p:spPr>
          <a:xfrm>
            <a:off x="3786200" y="1139075"/>
            <a:ext cx="1571599" cy="360000"/>
          </a:xfrm>
          <a:prstGeom prst="rect">
            <a:avLst/>
          </a:prstGeom>
          <a:noFill/>
          <a:ln>
            <a:noFill/>
          </a:ln>
        </p:spPr>
      </p:pic>
      <p:pic>
        <p:nvPicPr>
          <p:cNvPr id="249" name="Google Shape;249;p25"/>
          <p:cNvPicPr preferRelativeResize="0"/>
          <p:nvPr/>
        </p:nvPicPr>
        <p:blipFill rotWithShape="1">
          <a:blip r:embed="rId4">
            <a:alphaModFix/>
          </a:blip>
          <a:srcRect b="57280" l="5781" r="72900" t="32504"/>
          <a:stretch/>
        </p:blipFill>
        <p:spPr>
          <a:xfrm>
            <a:off x="3786188" y="1641313"/>
            <a:ext cx="1571624" cy="360000"/>
          </a:xfrm>
          <a:prstGeom prst="rect">
            <a:avLst/>
          </a:prstGeom>
          <a:noFill/>
          <a:ln>
            <a:noFill/>
          </a:ln>
        </p:spPr>
      </p:pic>
      <p:sp>
        <p:nvSpPr>
          <p:cNvPr id="250" name="Google Shape;250;p25"/>
          <p:cNvSpPr/>
          <p:nvPr/>
        </p:nvSpPr>
        <p:spPr>
          <a:xfrm>
            <a:off x="3795750" y="2822150"/>
            <a:ext cx="1552500" cy="3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Enter email for username</a:t>
            </a:r>
            <a:endParaRPr sz="900"/>
          </a:p>
        </p:txBody>
      </p:sp>
      <p:sp>
        <p:nvSpPr>
          <p:cNvPr id="251" name="Google Shape;251;p25"/>
          <p:cNvSpPr/>
          <p:nvPr/>
        </p:nvSpPr>
        <p:spPr>
          <a:xfrm>
            <a:off x="3795750" y="3317500"/>
            <a:ext cx="1552500" cy="3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Create Password</a:t>
            </a:r>
            <a:endParaRPr sz="900"/>
          </a:p>
        </p:txBody>
      </p:sp>
      <p:sp>
        <p:nvSpPr>
          <p:cNvPr id="252" name="Google Shape;252;p25"/>
          <p:cNvSpPr/>
          <p:nvPr/>
        </p:nvSpPr>
        <p:spPr>
          <a:xfrm>
            <a:off x="3795750" y="3812838"/>
            <a:ext cx="1552500" cy="342900"/>
          </a:xfrm>
          <a:prstGeom prst="roundRect">
            <a:avLst>
              <a:gd fmla="val 16667" name="adj"/>
            </a:avLst>
          </a:prstGeom>
          <a:solidFill>
            <a:schemeClr val="lt2"/>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Verify Password</a:t>
            </a:r>
            <a:endParaRPr sz="900"/>
          </a:p>
        </p:txBody>
      </p:sp>
      <p:sp>
        <p:nvSpPr>
          <p:cNvPr id="253" name="Google Shape;253;p25"/>
          <p:cNvSpPr txBox="1"/>
          <p:nvPr/>
        </p:nvSpPr>
        <p:spPr>
          <a:xfrm>
            <a:off x="3358800" y="402875"/>
            <a:ext cx="24264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In the future h</a:t>
            </a:r>
            <a:r>
              <a:rPr lang="en"/>
              <a:t>ow </a:t>
            </a:r>
            <a:endParaRPr/>
          </a:p>
          <a:p>
            <a:pPr indent="0" lvl="0" marL="0" rtl="0" algn="ctr">
              <a:spcBef>
                <a:spcPts val="0"/>
              </a:spcBef>
              <a:spcAft>
                <a:spcPts val="0"/>
              </a:spcAft>
              <a:buNone/>
            </a:pPr>
            <a:r>
              <a:rPr lang="en"/>
              <a:t>would you like to log-in?</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1" name="Shape 3001"/>
        <p:cNvGrpSpPr/>
        <p:nvPr/>
      </p:nvGrpSpPr>
      <p:grpSpPr>
        <a:xfrm>
          <a:off x="0" y="0"/>
          <a:ext cx="0" cy="0"/>
          <a:chOff x="0" y="0"/>
          <a:chExt cx="0" cy="0"/>
        </a:xfrm>
      </p:grpSpPr>
      <p:pic>
        <p:nvPicPr>
          <p:cNvPr id="3002" name="Google Shape;3002;p14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003" name="Google Shape;3003;p142"/>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Feedback</a:t>
            </a:r>
            <a:r>
              <a:rPr lang="en"/>
              <a:t> Page</a:t>
            </a:r>
            <a:endParaRPr/>
          </a:p>
        </p:txBody>
      </p:sp>
      <p:sp>
        <p:nvSpPr>
          <p:cNvPr id="3004" name="Google Shape;3004;p142"/>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When a user selects the feedback option, a typeform will populate within the app.</a:t>
            </a:r>
            <a:endParaRPr sz="900"/>
          </a:p>
        </p:txBody>
      </p:sp>
      <p:grpSp>
        <p:nvGrpSpPr>
          <p:cNvPr id="3005" name="Google Shape;3005;p142"/>
          <p:cNvGrpSpPr/>
          <p:nvPr/>
        </p:nvGrpSpPr>
        <p:grpSpPr>
          <a:xfrm>
            <a:off x="3596550" y="4284550"/>
            <a:ext cx="1950900" cy="360000"/>
            <a:chOff x="3596550" y="4284550"/>
            <a:chExt cx="1950900" cy="360000"/>
          </a:xfrm>
        </p:grpSpPr>
        <p:grpSp>
          <p:nvGrpSpPr>
            <p:cNvPr id="3006" name="Google Shape;3006;p142"/>
            <p:cNvGrpSpPr/>
            <p:nvPr/>
          </p:nvGrpSpPr>
          <p:grpSpPr>
            <a:xfrm>
              <a:off x="3596550" y="4284550"/>
              <a:ext cx="1950900" cy="360000"/>
              <a:chOff x="3596550" y="4284550"/>
              <a:chExt cx="1950900" cy="360000"/>
            </a:xfrm>
          </p:grpSpPr>
          <p:sp>
            <p:nvSpPr>
              <p:cNvPr id="3007" name="Google Shape;3007;p14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8" name="Google Shape;3008;p142"/>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3009" name="Google Shape;3009;p14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010" name="Google Shape;3010;p142"/>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3011" name="Google Shape;3011;p142"/>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3012" name="Google Shape;3012;p142"/>
            <p:cNvPicPr preferRelativeResize="0"/>
            <p:nvPr/>
          </p:nvPicPr>
          <p:blipFill>
            <a:blip r:embed="rId8">
              <a:alphaModFix/>
            </a:blip>
            <a:stretch>
              <a:fillRect/>
            </a:stretch>
          </p:blipFill>
          <p:spPr>
            <a:xfrm>
              <a:off x="4822339" y="4357425"/>
              <a:ext cx="228975" cy="230175"/>
            </a:xfrm>
            <a:prstGeom prst="rect">
              <a:avLst/>
            </a:prstGeom>
            <a:noFill/>
            <a:ln>
              <a:noFill/>
            </a:ln>
          </p:spPr>
        </p:pic>
      </p:grpSp>
      <p:pic>
        <p:nvPicPr>
          <p:cNvPr id="3013" name="Google Shape;3013;p142"/>
          <p:cNvPicPr preferRelativeResize="0"/>
          <p:nvPr/>
        </p:nvPicPr>
        <p:blipFill rotWithShape="1">
          <a:blip r:embed="rId9">
            <a:alphaModFix/>
          </a:blip>
          <a:srcRect b="25607" l="56146" r="0" t="3771"/>
          <a:stretch/>
        </p:blipFill>
        <p:spPr>
          <a:xfrm>
            <a:off x="3784700" y="557679"/>
            <a:ext cx="540200" cy="652451"/>
          </a:xfrm>
          <a:prstGeom prst="rect">
            <a:avLst/>
          </a:prstGeom>
          <a:noFill/>
          <a:ln>
            <a:noFill/>
          </a:ln>
        </p:spPr>
      </p:pic>
      <p:sp>
        <p:nvSpPr>
          <p:cNvPr id="3014" name="Google Shape;3014;p142"/>
          <p:cNvSpPr/>
          <p:nvPr/>
        </p:nvSpPr>
        <p:spPr>
          <a:xfrm>
            <a:off x="3580013" y="140686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Personal Information</a:t>
            </a:r>
            <a:endParaRPr sz="900"/>
          </a:p>
        </p:txBody>
      </p:sp>
      <p:sp>
        <p:nvSpPr>
          <p:cNvPr id="3015" name="Google Shape;3015;p142"/>
          <p:cNvSpPr/>
          <p:nvPr/>
        </p:nvSpPr>
        <p:spPr>
          <a:xfrm>
            <a:off x="3580013" y="174226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Payment Information</a:t>
            </a:r>
            <a:endParaRPr sz="900"/>
          </a:p>
        </p:txBody>
      </p:sp>
      <p:sp>
        <p:nvSpPr>
          <p:cNvPr id="3016" name="Google Shape;3016;p142"/>
          <p:cNvSpPr/>
          <p:nvPr/>
        </p:nvSpPr>
        <p:spPr>
          <a:xfrm>
            <a:off x="3586675" y="2404238"/>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Community Center</a:t>
            </a:r>
            <a:endParaRPr sz="900"/>
          </a:p>
        </p:txBody>
      </p:sp>
      <p:sp>
        <p:nvSpPr>
          <p:cNvPr id="3017" name="Google Shape;3017;p142"/>
          <p:cNvSpPr/>
          <p:nvPr/>
        </p:nvSpPr>
        <p:spPr>
          <a:xfrm>
            <a:off x="3580025" y="2735225"/>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Get Help</a:t>
            </a:r>
            <a:endParaRPr sz="900"/>
          </a:p>
        </p:txBody>
      </p:sp>
      <p:sp>
        <p:nvSpPr>
          <p:cNvPr id="3018" name="Google Shape;3018;p142"/>
          <p:cNvSpPr/>
          <p:nvPr/>
        </p:nvSpPr>
        <p:spPr>
          <a:xfrm>
            <a:off x="3580025" y="3070638"/>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Give Feedback</a:t>
            </a:r>
            <a:endParaRPr sz="900"/>
          </a:p>
        </p:txBody>
      </p:sp>
      <p:sp>
        <p:nvSpPr>
          <p:cNvPr id="3019" name="Google Shape;3019;p142"/>
          <p:cNvSpPr/>
          <p:nvPr/>
        </p:nvSpPr>
        <p:spPr>
          <a:xfrm>
            <a:off x="3586675" y="2068838"/>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Security Settings</a:t>
            </a:r>
            <a:endParaRPr sz="900"/>
          </a:p>
        </p:txBody>
      </p:sp>
      <p:sp>
        <p:nvSpPr>
          <p:cNvPr id="3020" name="Google Shape;3020;p142"/>
          <p:cNvSpPr txBox="1"/>
          <p:nvPr/>
        </p:nvSpPr>
        <p:spPr>
          <a:xfrm>
            <a:off x="3827225" y="3604400"/>
            <a:ext cx="14829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u="sng"/>
              <a:t>Terms of Service</a:t>
            </a:r>
            <a:endParaRPr sz="700" u="sng"/>
          </a:p>
          <a:p>
            <a:pPr indent="0" lvl="0" marL="0" rtl="0" algn="ctr">
              <a:spcBef>
                <a:spcPts val="0"/>
              </a:spcBef>
              <a:spcAft>
                <a:spcPts val="0"/>
              </a:spcAft>
              <a:buNone/>
            </a:pPr>
            <a:r>
              <a:rPr lang="en" sz="700" u="sng"/>
              <a:t>Log Out</a:t>
            </a:r>
            <a:endParaRPr sz="700" u="sng"/>
          </a:p>
        </p:txBody>
      </p:sp>
      <p:sp>
        <p:nvSpPr>
          <p:cNvPr id="3021" name="Google Shape;3021;p142"/>
          <p:cNvSpPr txBox="1"/>
          <p:nvPr/>
        </p:nvSpPr>
        <p:spPr>
          <a:xfrm>
            <a:off x="4360050" y="582125"/>
            <a:ext cx="11874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t>First name</a:t>
            </a:r>
            <a:endParaRPr sz="1200" u="sng"/>
          </a:p>
          <a:p>
            <a:pPr indent="0" lvl="0" marL="0" rtl="0" algn="l">
              <a:spcBef>
                <a:spcPts val="0"/>
              </a:spcBef>
              <a:spcAft>
                <a:spcPts val="0"/>
              </a:spcAft>
              <a:buNone/>
            </a:pPr>
            <a:r>
              <a:rPr lang="en" sz="1200" u="sng"/>
              <a:t>Last Name</a:t>
            </a:r>
            <a:endParaRPr sz="1200" u="sng"/>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5" name="Shape 3025"/>
        <p:cNvGrpSpPr/>
        <p:nvPr/>
      </p:nvGrpSpPr>
      <p:grpSpPr>
        <a:xfrm>
          <a:off x="0" y="0"/>
          <a:ext cx="0" cy="0"/>
          <a:chOff x="0" y="0"/>
          <a:chExt cx="0" cy="0"/>
        </a:xfrm>
      </p:grpSpPr>
      <p:sp>
        <p:nvSpPr>
          <p:cNvPr id="3026" name="Google Shape;3026;p14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u="sng"/>
              <a:t>END</a:t>
            </a:r>
            <a:endParaRPr b="1" u="sng"/>
          </a:p>
          <a:p>
            <a:pPr indent="0" lvl="0" marL="0" rtl="0" algn="ctr">
              <a:spcBef>
                <a:spcPts val="0"/>
              </a:spcBef>
              <a:spcAft>
                <a:spcPts val="0"/>
              </a:spcAft>
              <a:buNone/>
            </a:pPr>
            <a:r>
              <a:rPr lang="en"/>
              <a:t>Customer App Walkthrough</a:t>
            </a:r>
            <a:endParaRPr/>
          </a:p>
        </p:txBody>
      </p:sp>
      <p:sp>
        <p:nvSpPr>
          <p:cNvPr id="3027" name="Google Shape;3027;p14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1" name="Shape 3031"/>
        <p:cNvGrpSpPr/>
        <p:nvPr/>
      </p:nvGrpSpPr>
      <p:grpSpPr>
        <a:xfrm>
          <a:off x="0" y="0"/>
          <a:ext cx="0" cy="0"/>
          <a:chOff x="0" y="0"/>
          <a:chExt cx="0" cy="0"/>
        </a:xfrm>
      </p:grpSpPr>
      <p:sp>
        <p:nvSpPr>
          <p:cNvPr id="3032" name="Google Shape;3032;p1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Tutorial: Pre-existing Customer</a:t>
            </a:r>
            <a:endParaRPr/>
          </a:p>
        </p:txBody>
      </p:sp>
      <p:sp>
        <p:nvSpPr>
          <p:cNvPr id="3033" name="Google Shape;3033;p1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7" name="Shape 3037"/>
        <p:cNvGrpSpPr/>
        <p:nvPr/>
      </p:nvGrpSpPr>
      <p:grpSpPr>
        <a:xfrm>
          <a:off x="0" y="0"/>
          <a:ext cx="0" cy="0"/>
          <a:chOff x="0" y="0"/>
          <a:chExt cx="0" cy="0"/>
        </a:xfrm>
      </p:grpSpPr>
      <p:grpSp>
        <p:nvGrpSpPr>
          <p:cNvPr id="3038" name="Google Shape;3038;p145"/>
          <p:cNvGrpSpPr/>
          <p:nvPr/>
        </p:nvGrpSpPr>
        <p:grpSpPr>
          <a:xfrm>
            <a:off x="3278325" y="84775"/>
            <a:ext cx="2616825" cy="4838701"/>
            <a:chOff x="3278325" y="84775"/>
            <a:chExt cx="2616825" cy="4838701"/>
          </a:xfrm>
        </p:grpSpPr>
        <p:pic>
          <p:nvPicPr>
            <p:cNvPr id="3039" name="Google Shape;3039;p145"/>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3040" name="Google Shape;3040;p145"/>
            <p:cNvGrpSpPr/>
            <p:nvPr/>
          </p:nvGrpSpPr>
          <p:grpSpPr>
            <a:xfrm>
              <a:off x="3596550" y="4284550"/>
              <a:ext cx="1950900" cy="360000"/>
              <a:chOff x="3596550" y="4284550"/>
              <a:chExt cx="1950900" cy="360000"/>
            </a:xfrm>
          </p:grpSpPr>
          <p:sp>
            <p:nvSpPr>
              <p:cNvPr id="3041" name="Google Shape;3041;p14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2" name="Google Shape;3042;p145"/>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3043" name="Google Shape;3043;p14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044" name="Google Shape;3044;p145"/>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3045" name="Google Shape;3045;p145"/>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3046" name="Google Shape;3046;p145"/>
            <p:cNvSpPr txBox="1"/>
            <p:nvPr/>
          </p:nvSpPr>
          <p:spPr>
            <a:xfrm>
              <a:off x="3596550" y="496825"/>
              <a:ext cx="22986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Good [time of day] </a:t>
              </a:r>
              <a:endParaRPr sz="1500"/>
            </a:p>
            <a:p>
              <a:pPr indent="0" lvl="0" marL="0" rtl="0" algn="l">
                <a:spcBef>
                  <a:spcPts val="0"/>
                </a:spcBef>
                <a:spcAft>
                  <a:spcPts val="0"/>
                </a:spcAft>
                <a:buNone/>
              </a:pPr>
              <a:r>
                <a:rPr lang="en" sz="1500"/>
                <a:t>[Name]</a:t>
              </a:r>
              <a:endParaRPr sz="1500"/>
            </a:p>
            <a:p>
              <a:pPr indent="0" lvl="0" marL="0" rtl="0" algn="l">
                <a:spcBef>
                  <a:spcPts val="0"/>
                </a:spcBef>
                <a:spcAft>
                  <a:spcPts val="0"/>
                </a:spcAft>
                <a:buNone/>
              </a:pPr>
              <a:r>
                <a:t/>
              </a:r>
              <a:endParaRPr sz="1500"/>
            </a:p>
          </p:txBody>
        </p:sp>
        <p:cxnSp>
          <p:nvCxnSpPr>
            <p:cNvPr id="3047" name="Google Shape;3047;p145"/>
            <p:cNvCxnSpPr/>
            <p:nvPr/>
          </p:nvCxnSpPr>
          <p:spPr>
            <a:xfrm>
              <a:off x="3686450" y="1880638"/>
              <a:ext cx="1793100" cy="0"/>
            </a:xfrm>
            <a:prstGeom prst="straightConnector1">
              <a:avLst/>
            </a:prstGeom>
            <a:noFill/>
            <a:ln cap="flat" cmpd="sng" w="38100">
              <a:solidFill>
                <a:schemeClr val="dk2"/>
              </a:solidFill>
              <a:prstDash val="solid"/>
              <a:round/>
              <a:headEnd len="med" w="med" type="none"/>
              <a:tailEnd len="med" w="med" type="none"/>
            </a:ln>
          </p:spPr>
        </p:cxnSp>
        <p:sp>
          <p:nvSpPr>
            <p:cNvPr id="3048" name="Google Shape;3048;p145"/>
            <p:cNvSpPr/>
            <p:nvPr/>
          </p:nvSpPr>
          <p:spPr>
            <a:xfrm>
              <a:off x="3859225"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45"/>
            <p:cNvSpPr/>
            <p:nvPr/>
          </p:nvSpPr>
          <p:spPr>
            <a:xfrm>
              <a:off x="4481638"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45"/>
            <p:cNvSpPr/>
            <p:nvPr/>
          </p:nvSpPr>
          <p:spPr>
            <a:xfrm>
              <a:off x="5104050"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45"/>
            <p:cNvSpPr txBox="1"/>
            <p:nvPr/>
          </p:nvSpPr>
          <p:spPr>
            <a:xfrm>
              <a:off x="3607550" y="1143250"/>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3052" name="Google Shape;3052;p145"/>
            <p:cNvSpPr txBox="1"/>
            <p:nvPr/>
          </p:nvSpPr>
          <p:spPr>
            <a:xfrm>
              <a:off x="4458975" y="1143250"/>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3%</a:t>
              </a:r>
              <a:endParaRPr sz="1800"/>
            </a:p>
            <a:p>
              <a:pPr indent="0" lvl="0" marL="0" rtl="0" algn="r">
                <a:spcBef>
                  <a:spcPts val="0"/>
                </a:spcBef>
                <a:spcAft>
                  <a:spcPts val="0"/>
                </a:spcAft>
                <a:buNone/>
              </a:pPr>
              <a:r>
                <a:rPr lang="en" sz="1200"/>
                <a:t>Discount</a:t>
              </a:r>
              <a:endParaRPr sz="1200"/>
            </a:p>
          </p:txBody>
        </p:sp>
        <p:sp>
          <p:nvSpPr>
            <p:cNvPr id="3053" name="Google Shape;3053;p145"/>
            <p:cNvSpPr/>
            <p:nvPr/>
          </p:nvSpPr>
          <p:spPr>
            <a:xfrm>
              <a:off x="3596550" y="2085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Discounts you can get with points</a:t>
              </a:r>
              <a:endParaRPr sz="600" u="sng"/>
            </a:p>
          </p:txBody>
        </p:sp>
        <p:sp>
          <p:nvSpPr>
            <p:cNvPr id="3054" name="Google Shape;3054;p145"/>
            <p:cNvSpPr/>
            <p:nvPr/>
          </p:nvSpPr>
          <p:spPr>
            <a:xfrm>
              <a:off x="5289350" y="2175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45"/>
            <p:cNvSpPr/>
            <p:nvPr/>
          </p:nvSpPr>
          <p:spPr>
            <a:xfrm>
              <a:off x="3579100" y="393750"/>
              <a:ext cx="1950900" cy="42507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45"/>
            <p:cNvSpPr/>
            <p:nvPr/>
          </p:nvSpPr>
          <p:spPr>
            <a:xfrm>
              <a:off x="4046850" y="1294913"/>
              <a:ext cx="1398000" cy="9924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is the home screen! Your upcoming appointment can be found here. Click to see details!</a:t>
              </a:r>
              <a:endParaRPr sz="900"/>
            </a:p>
          </p:txBody>
        </p:sp>
        <p:sp>
          <p:nvSpPr>
            <p:cNvPr id="3057" name="Google Shape;3057;p145"/>
            <p:cNvSpPr/>
            <p:nvPr/>
          </p:nvSpPr>
          <p:spPr>
            <a:xfrm>
              <a:off x="3596500" y="25781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grpSp>
          <p:nvGrpSpPr>
            <p:cNvPr id="3058" name="Google Shape;3058;p145"/>
            <p:cNvGrpSpPr/>
            <p:nvPr/>
          </p:nvGrpSpPr>
          <p:grpSpPr>
            <a:xfrm>
              <a:off x="3874963" y="4359388"/>
              <a:ext cx="1489175" cy="210300"/>
              <a:chOff x="3925975" y="4359388"/>
              <a:chExt cx="1489175" cy="210300"/>
            </a:xfrm>
          </p:grpSpPr>
          <p:grpSp>
            <p:nvGrpSpPr>
              <p:cNvPr id="3059" name="Google Shape;3059;p145"/>
              <p:cNvGrpSpPr/>
              <p:nvPr/>
            </p:nvGrpSpPr>
            <p:grpSpPr>
              <a:xfrm>
                <a:off x="3925975" y="4359388"/>
                <a:ext cx="1223300" cy="210300"/>
                <a:chOff x="4106900" y="4359388"/>
                <a:chExt cx="1223300" cy="210300"/>
              </a:xfrm>
            </p:grpSpPr>
            <p:sp>
              <p:nvSpPr>
                <p:cNvPr id="3060" name="Google Shape;3060;p145"/>
                <p:cNvSpPr/>
                <p:nvPr/>
              </p:nvSpPr>
              <p:spPr>
                <a:xfrm>
                  <a:off x="4106900" y="4359388"/>
                  <a:ext cx="210300" cy="210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45"/>
                <p:cNvSpPr/>
                <p:nvPr/>
              </p:nvSpPr>
              <p:spPr>
                <a:xfrm>
                  <a:off x="4372325"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45"/>
                <p:cNvSpPr/>
                <p:nvPr/>
              </p:nvSpPr>
              <p:spPr>
                <a:xfrm>
                  <a:off x="463775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45"/>
                <p:cNvSpPr/>
                <p:nvPr/>
              </p:nvSpPr>
              <p:spPr>
                <a:xfrm>
                  <a:off x="4878825"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45"/>
                <p:cNvSpPr/>
                <p:nvPr/>
              </p:nvSpPr>
              <p:spPr>
                <a:xfrm>
                  <a:off x="511990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5" name="Google Shape;3065;p145"/>
              <p:cNvSpPr/>
              <p:nvPr/>
            </p:nvSpPr>
            <p:spPr>
              <a:xfrm>
                <a:off x="5204850" y="4359388"/>
                <a:ext cx="210300" cy="2103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6" name="Google Shape;3066;p145"/>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grpSp>
      <p:sp>
        <p:nvSpPr>
          <p:cNvPr id="3067" name="Google Shape;3067;p14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1st Time login, pre-existing customer tutorial</a:t>
            </a:r>
            <a:r>
              <a:rPr lang="en"/>
              <a:t>.</a:t>
            </a:r>
            <a:endParaRPr/>
          </a:p>
        </p:txBody>
      </p:sp>
      <p:sp>
        <p:nvSpPr>
          <p:cNvPr id="3068" name="Google Shape;3068;p145"/>
          <p:cNvSpPr txBox="1"/>
          <p:nvPr/>
        </p:nvSpPr>
        <p:spPr>
          <a:xfrm>
            <a:off x="280750" y="99620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flow will outline the tutorial process of a first time user with a pre-existing appointment</a:t>
            </a:r>
            <a:r>
              <a:rPr lang="en" sz="900"/>
              <a: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Char char="●"/>
            </a:pPr>
            <a:r>
              <a:t/>
            </a:r>
            <a:endParaRPr sz="90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072" name="Shape 3072"/>
        <p:cNvGrpSpPr/>
        <p:nvPr/>
      </p:nvGrpSpPr>
      <p:grpSpPr>
        <a:xfrm>
          <a:off x="0" y="0"/>
          <a:ext cx="0" cy="0"/>
          <a:chOff x="0" y="0"/>
          <a:chExt cx="0" cy="0"/>
        </a:xfrm>
      </p:grpSpPr>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076" name="Shape 3076"/>
        <p:cNvGrpSpPr/>
        <p:nvPr/>
      </p:nvGrpSpPr>
      <p:grpSpPr>
        <a:xfrm>
          <a:off x="0" y="0"/>
          <a:ext cx="0" cy="0"/>
          <a:chOff x="0" y="0"/>
          <a:chExt cx="0" cy="0"/>
        </a:xfrm>
      </p:grpSpPr>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080" name="Shape 3080"/>
        <p:cNvGrpSpPr/>
        <p:nvPr/>
      </p:nvGrpSpPr>
      <p:grpSpPr>
        <a:xfrm>
          <a:off x="0" y="0"/>
          <a:ext cx="0" cy="0"/>
          <a:chOff x="0" y="0"/>
          <a:chExt cx="0" cy="0"/>
        </a:xfrm>
      </p:grpSpPr>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4" name="Shape 3084"/>
        <p:cNvGrpSpPr/>
        <p:nvPr/>
      </p:nvGrpSpPr>
      <p:grpSpPr>
        <a:xfrm>
          <a:off x="0" y="0"/>
          <a:ext cx="0" cy="0"/>
          <a:chOff x="0" y="0"/>
          <a:chExt cx="0" cy="0"/>
        </a:xfrm>
      </p:grpSpPr>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8" name="Shape 3088"/>
        <p:cNvGrpSpPr/>
        <p:nvPr/>
      </p:nvGrpSpPr>
      <p:grpSpPr>
        <a:xfrm>
          <a:off x="0" y="0"/>
          <a:ext cx="0" cy="0"/>
          <a:chOff x="0" y="0"/>
          <a:chExt cx="0" cy="0"/>
        </a:xfrm>
      </p:grpSpPr>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2" name="Shape 3092"/>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First Time User Sign In</a:t>
            </a:r>
            <a:endParaRPr/>
          </a:p>
        </p:txBody>
      </p:sp>
      <p:sp>
        <p:nvSpPr>
          <p:cNvPr id="259" name="Google Shape;259;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6" name="Shape 3096"/>
        <p:cNvGrpSpPr/>
        <p:nvPr/>
      </p:nvGrpSpPr>
      <p:grpSpPr>
        <a:xfrm>
          <a:off x="0" y="0"/>
          <a:ext cx="0" cy="0"/>
          <a:chOff x="0" y="0"/>
          <a:chExt cx="0" cy="0"/>
        </a:xfrm>
      </p:grpSpPr>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0" name="Shape 3100"/>
        <p:cNvGrpSpPr/>
        <p:nvPr/>
      </p:nvGrpSpPr>
      <p:grpSpPr>
        <a:xfrm>
          <a:off x="0" y="0"/>
          <a:ext cx="0" cy="0"/>
          <a:chOff x="0" y="0"/>
          <a:chExt cx="0" cy="0"/>
        </a:xfrm>
      </p:grpSpPr>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4" name="Shape 3104"/>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2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65" name="Google Shape;265;p27"/>
          <p:cNvSpPr/>
          <p:nvPr/>
        </p:nvSpPr>
        <p:spPr>
          <a:xfrm>
            <a:off x="3596550" y="4284550"/>
            <a:ext cx="1950900" cy="3600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Next</a:t>
            </a:r>
            <a:endParaRPr/>
          </a:p>
        </p:txBody>
      </p:sp>
      <p:sp>
        <p:nvSpPr>
          <p:cNvPr id="266" name="Google Shape;266;p27"/>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General information page and Terms of Service for new user (customer)</a:t>
            </a:r>
            <a:endParaRPr/>
          </a:p>
        </p:txBody>
      </p:sp>
      <p:sp>
        <p:nvSpPr>
          <p:cNvPr id="267" name="Google Shape;267;p27"/>
          <p:cNvSpPr txBox="1"/>
          <p:nvPr/>
        </p:nvSpPr>
        <p:spPr>
          <a:xfrm>
            <a:off x="280750" y="99620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is the screen shown to a new customer who does not have an account..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This page will allow them to enter relevant information to create an account. All information is required.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Clr>
                <a:schemeClr val="dk1"/>
              </a:buClr>
              <a:buSzPts val="900"/>
              <a:buChar char="●"/>
            </a:pPr>
            <a:r>
              <a:rPr lang="en" sz="900">
                <a:solidFill>
                  <a:schemeClr val="dk1"/>
                </a:solidFill>
              </a:rPr>
              <a:t>All required fields must be entered.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Email must be confirmed on the backend. (no user involvement) </a:t>
            </a:r>
            <a:endParaRPr sz="900"/>
          </a:p>
        </p:txBody>
      </p:sp>
      <p:sp>
        <p:nvSpPr>
          <p:cNvPr id="268" name="Google Shape;268;p27"/>
          <p:cNvSpPr txBox="1"/>
          <p:nvPr/>
        </p:nvSpPr>
        <p:spPr>
          <a:xfrm flipH="1">
            <a:off x="-896875" y="-1604825"/>
            <a:ext cx="12978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txBox="1"/>
          <p:nvPr/>
        </p:nvSpPr>
        <p:spPr>
          <a:xfrm>
            <a:off x="3358800" y="402875"/>
            <a:ext cx="24264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Please enter </a:t>
            </a:r>
            <a:endParaRPr sz="1200"/>
          </a:p>
          <a:p>
            <a:pPr indent="0" lvl="0" marL="0" rtl="0" algn="ctr">
              <a:spcBef>
                <a:spcPts val="0"/>
              </a:spcBef>
              <a:spcAft>
                <a:spcPts val="0"/>
              </a:spcAft>
              <a:buNone/>
            </a:pPr>
            <a:r>
              <a:rPr lang="en" sz="1200"/>
              <a:t>information below</a:t>
            </a:r>
            <a:endParaRPr sz="1200"/>
          </a:p>
        </p:txBody>
      </p:sp>
      <p:sp>
        <p:nvSpPr>
          <p:cNvPr id="270" name="Google Shape;270;p27"/>
          <p:cNvSpPr/>
          <p:nvPr/>
        </p:nvSpPr>
        <p:spPr>
          <a:xfrm>
            <a:off x="3795750" y="1260050"/>
            <a:ext cx="1552500" cy="3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First Name</a:t>
            </a:r>
            <a:endParaRPr sz="900"/>
          </a:p>
        </p:txBody>
      </p:sp>
      <p:sp>
        <p:nvSpPr>
          <p:cNvPr id="271" name="Google Shape;271;p27"/>
          <p:cNvSpPr/>
          <p:nvPr/>
        </p:nvSpPr>
        <p:spPr>
          <a:xfrm>
            <a:off x="3795750" y="1841125"/>
            <a:ext cx="1552500" cy="3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Last Name</a:t>
            </a:r>
            <a:endParaRPr sz="900"/>
          </a:p>
        </p:txBody>
      </p:sp>
      <p:sp>
        <p:nvSpPr>
          <p:cNvPr id="272" name="Google Shape;272;p27"/>
          <p:cNvSpPr/>
          <p:nvPr/>
        </p:nvSpPr>
        <p:spPr>
          <a:xfrm>
            <a:off x="3795750" y="2422188"/>
            <a:ext cx="1552500" cy="3429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Phone #</a:t>
            </a:r>
            <a:endParaRPr sz="900"/>
          </a:p>
        </p:txBody>
      </p:sp>
      <p:sp>
        <p:nvSpPr>
          <p:cNvPr id="273" name="Google Shape;273;p27"/>
          <p:cNvSpPr/>
          <p:nvPr/>
        </p:nvSpPr>
        <p:spPr>
          <a:xfrm>
            <a:off x="3795750" y="3003263"/>
            <a:ext cx="1552500" cy="3429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Email</a:t>
            </a:r>
            <a:endParaRPr sz="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2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79" name="Google Shape;279;p28"/>
          <p:cNvSpPr/>
          <p:nvPr/>
        </p:nvSpPr>
        <p:spPr>
          <a:xfrm>
            <a:off x="3596550" y="4284550"/>
            <a:ext cx="1950900" cy="3600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Next</a:t>
            </a:r>
            <a:endParaRPr/>
          </a:p>
        </p:txBody>
      </p:sp>
      <p:sp>
        <p:nvSpPr>
          <p:cNvPr id="280" name="Google Shape;280;p2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Terms of Service for new user (customer)</a:t>
            </a:r>
            <a:endParaRPr/>
          </a:p>
        </p:txBody>
      </p:sp>
      <p:sp>
        <p:nvSpPr>
          <p:cNvPr id="281" name="Google Shape;281;p28"/>
          <p:cNvSpPr txBox="1"/>
          <p:nvPr/>
        </p:nvSpPr>
        <p:spPr>
          <a:xfrm>
            <a:off x="280750" y="99620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After customer clicks continue from the previous page, Terms of Service box will appear.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Char char="●"/>
            </a:pPr>
            <a:r>
              <a:rPr lang="en" sz="900"/>
              <a:t>Customer must scroll through 10% of TOS before swipe feature is interactive</a:t>
            </a:r>
            <a:endParaRPr sz="900"/>
          </a:p>
          <a:p>
            <a:pPr indent="-285750" lvl="0" marL="457200" rtl="0" algn="l">
              <a:spcBef>
                <a:spcPts val="0"/>
              </a:spcBef>
              <a:spcAft>
                <a:spcPts val="0"/>
              </a:spcAft>
              <a:buSzPts val="900"/>
              <a:buChar char="●"/>
            </a:pPr>
            <a:r>
              <a:rPr lang="en" sz="900"/>
              <a:t>Customer must swipe entire finger from left to right.</a:t>
            </a:r>
            <a:endParaRPr sz="900"/>
          </a:p>
          <a:p>
            <a:pPr indent="-285750" lvl="0" marL="457200" rtl="0" algn="l">
              <a:spcBef>
                <a:spcPts val="0"/>
              </a:spcBef>
              <a:spcAft>
                <a:spcPts val="0"/>
              </a:spcAft>
              <a:buSzPts val="900"/>
              <a:buChar char="●"/>
            </a:pPr>
            <a:r>
              <a:rPr lang="en" sz="900"/>
              <a:t>Add an animation once swipe function is complete</a:t>
            </a:r>
            <a:endParaRPr sz="900"/>
          </a:p>
        </p:txBody>
      </p:sp>
      <p:sp>
        <p:nvSpPr>
          <p:cNvPr id="282" name="Google Shape;282;p28"/>
          <p:cNvSpPr txBox="1"/>
          <p:nvPr/>
        </p:nvSpPr>
        <p:spPr>
          <a:xfrm flipH="1">
            <a:off x="-896875" y="-1604825"/>
            <a:ext cx="12978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txBox="1"/>
          <p:nvPr/>
        </p:nvSpPr>
        <p:spPr>
          <a:xfrm>
            <a:off x="3358800" y="402875"/>
            <a:ext cx="24264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Please enter </a:t>
            </a:r>
            <a:endParaRPr sz="1200"/>
          </a:p>
          <a:p>
            <a:pPr indent="0" lvl="0" marL="0" rtl="0" algn="ctr">
              <a:spcBef>
                <a:spcPts val="0"/>
              </a:spcBef>
              <a:spcAft>
                <a:spcPts val="0"/>
              </a:spcAft>
              <a:buNone/>
            </a:pPr>
            <a:r>
              <a:rPr lang="en" sz="1200"/>
              <a:t>information below</a:t>
            </a:r>
            <a:endParaRPr sz="1200"/>
          </a:p>
        </p:txBody>
      </p:sp>
      <p:sp>
        <p:nvSpPr>
          <p:cNvPr id="284" name="Google Shape;284;p28"/>
          <p:cNvSpPr/>
          <p:nvPr/>
        </p:nvSpPr>
        <p:spPr>
          <a:xfrm>
            <a:off x="3795750" y="1260050"/>
            <a:ext cx="1552500" cy="3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First Name</a:t>
            </a:r>
            <a:endParaRPr sz="900"/>
          </a:p>
        </p:txBody>
      </p:sp>
      <p:sp>
        <p:nvSpPr>
          <p:cNvPr id="285" name="Google Shape;285;p28"/>
          <p:cNvSpPr/>
          <p:nvPr/>
        </p:nvSpPr>
        <p:spPr>
          <a:xfrm>
            <a:off x="3795750" y="1841125"/>
            <a:ext cx="1552500" cy="3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Last Name</a:t>
            </a:r>
            <a:endParaRPr sz="900"/>
          </a:p>
        </p:txBody>
      </p:sp>
      <p:sp>
        <p:nvSpPr>
          <p:cNvPr id="286" name="Google Shape;286;p28"/>
          <p:cNvSpPr/>
          <p:nvPr/>
        </p:nvSpPr>
        <p:spPr>
          <a:xfrm>
            <a:off x="3795750" y="2422188"/>
            <a:ext cx="1552500" cy="3429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Phone #</a:t>
            </a:r>
            <a:endParaRPr sz="900"/>
          </a:p>
        </p:txBody>
      </p:sp>
      <p:sp>
        <p:nvSpPr>
          <p:cNvPr id="287" name="Google Shape;287;p28"/>
          <p:cNvSpPr/>
          <p:nvPr/>
        </p:nvSpPr>
        <p:spPr>
          <a:xfrm>
            <a:off x="3795750" y="3003263"/>
            <a:ext cx="1552500" cy="3429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Email</a:t>
            </a:r>
            <a:endParaRPr sz="900"/>
          </a:p>
        </p:txBody>
      </p:sp>
      <p:sp>
        <p:nvSpPr>
          <p:cNvPr id="288" name="Google Shape;288;p28"/>
          <p:cNvSpPr/>
          <p:nvPr/>
        </p:nvSpPr>
        <p:spPr>
          <a:xfrm>
            <a:off x="3596550" y="34887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p:nvPr/>
        </p:nvSpPr>
        <p:spPr>
          <a:xfrm>
            <a:off x="3577575" y="1037125"/>
            <a:ext cx="1950900" cy="195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Terms of Service</a:t>
            </a:r>
            <a:endParaRPr/>
          </a:p>
        </p:txBody>
      </p:sp>
      <p:sp>
        <p:nvSpPr>
          <p:cNvPr id="290" name="Google Shape;290;p28"/>
          <p:cNvSpPr/>
          <p:nvPr/>
        </p:nvSpPr>
        <p:spPr>
          <a:xfrm>
            <a:off x="3596550" y="30947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Swipe to agree&gt;&gt;&gt;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2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96" name="Google Shape;296;p29"/>
          <p:cNvSpPr/>
          <p:nvPr/>
        </p:nvSpPr>
        <p:spPr>
          <a:xfrm>
            <a:off x="3596550" y="4284550"/>
            <a:ext cx="1950900" cy="3600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Next</a:t>
            </a:r>
            <a:endParaRPr/>
          </a:p>
        </p:txBody>
      </p:sp>
      <p:sp>
        <p:nvSpPr>
          <p:cNvPr id="297" name="Google Shape;297;p2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Login screen for new user (</a:t>
            </a:r>
            <a:r>
              <a:rPr lang="en">
                <a:solidFill>
                  <a:schemeClr val="dk1"/>
                </a:solidFill>
              </a:rPr>
              <a:t>customer)</a:t>
            </a:r>
            <a:r>
              <a:rPr lang="en"/>
              <a:t>.</a:t>
            </a:r>
            <a:endParaRPr/>
          </a:p>
        </p:txBody>
      </p:sp>
      <p:sp>
        <p:nvSpPr>
          <p:cNvPr id="298" name="Google Shape;298;p29"/>
          <p:cNvSpPr txBox="1"/>
          <p:nvPr/>
        </p:nvSpPr>
        <p:spPr>
          <a:xfrm>
            <a:off x="280750" y="99620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is the screen shown to a new customer who does not have an account..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This page will allow them to choose how they would like to create an account and log-in..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They can either:</a:t>
            </a:r>
            <a:endParaRPr sz="900"/>
          </a:p>
          <a:p>
            <a:pPr indent="-285750" lvl="0" marL="457200" rtl="0" algn="l">
              <a:spcBef>
                <a:spcPts val="0"/>
              </a:spcBef>
              <a:spcAft>
                <a:spcPts val="0"/>
              </a:spcAft>
              <a:buSzPts val="900"/>
              <a:buChar char="●"/>
            </a:pPr>
            <a:r>
              <a:rPr lang="en" sz="900"/>
              <a:t>Login with a social media account</a:t>
            </a:r>
            <a:endParaRPr sz="900"/>
          </a:p>
          <a:p>
            <a:pPr indent="-285750" lvl="0" marL="457200" rtl="0" algn="l">
              <a:spcBef>
                <a:spcPts val="0"/>
              </a:spcBef>
              <a:spcAft>
                <a:spcPts val="0"/>
              </a:spcAft>
              <a:buSzPts val="900"/>
              <a:buChar char="●"/>
            </a:pPr>
            <a:r>
              <a:rPr lang="en" sz="900"/>
              <a:t>Create an account with an email and password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IF they choose to create username and password: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Char char="●"/>
            </a:pPr>
            <a:r>
              <a:rPr lang="en" sz="900"/>
              <a:t>Password must be at least 6 characters, be alphanumeric and contain 1 uppercase and 1 lowercase</a:t>
            </a:r>
            <a:endParaRPr sz="900"/>
          </a:p>
          <a:p>
            <a:pPr indent="-285750" lvl="0" marL="457200" rtl="0" algn="l">
              <a:spcBef>
                <a:spcPts val="0"/>
              </a:spcBef>
              <a:spcAft>
                <a:spcPts val="0"/>
              </a:spcAft>
              <a:buSzPts val="900"/>
              <a:buChar char="●"/>
            </a:pPr>
            <a:r>
              <a:rPr lang="en" sz="900"/>
              <a:t>Email must be a valid email</a:t>
            </a:r>
            <a:endParaRPr sz="900"/>
          </a:p>
          <a:p>
            <a:pPr indent="-285750" lvl="0" marL="457200" rtl="0" algn="l">
              <a:spcBef>
                <a:spcPts val="0"/>
              </a:spcBef>
              <a:spcAft>
                <a:spcPts val="0"/>
              </a:spcAft>
              <a:buSzPts val="900"/>
              <a:buChar char="●"/>
            </a:pPr>
            <a:r>
              <a:rPr lang="en" sz="900"/>
              <a:t>Verify password box does not appear until after password is entered. </a:t>
            </a:r>
            <a:endParaRPr sz="900"/>
          </a:p>
        </p:txBody>
      </p:sp>
      <p:sp>
        <p:nvSpPr>
          <p:cNvPr id="299" name="Google Shape;299;p29"/>
          <p:cNvSpPr txBox="1"/>
          <p:nvPr/>
        </p:nvSpPr>
        <p:spPr>
          <a:xfrm flipH="1">
            <a:off x="-896875" y="-1604825"/>
            <a:ext cx="12978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29"/>
          <p:cNvPicPr preferRelativeResize="0"/>
          <p:nvPr/>
        </p:nvPicPr>
        <p:blipFill rotWithShape="1">
          <a:blip r:embed="rId4">
            <a:alphaModFix/>
          </a:blip>
          <a:srcRect b="57283" l="73012" r="5670" t="32500"/>
          <a:stretch/>
        </p:blipFill>
        <p:spPr>
          <a:xfrm>
            <a:off x="3786200" y="2143550"/>
            <a:ext cx="1571599" cy="360000"/>
          </a:xfrm>
          <a:prstGeom prst="rect">
            <a:avLst/>
          </a:prstGeom>
          <a:noFill/>
          <a:ln>
            <a:noFill/>
          </a:ln>
        </p:spPr>
      </p:pic>
      <p:pic>
        <p:nvPicPr>
          <p:cNvPr id="301" name="Google Shape;301;p29"/>
          <p:cNvPicPr preferRelativeResize="0"/>
          <p:nvPr/>
        </p:nvPicPr>
        <p:blipFill rotWithShape="1">
          <a:blip r:embed="rId4">
            <a:alphaModFix/>
          </a:blip>
          <a:srcRect b="56469" l="28145" r="50536" t="33315"/>
          <a:stretch/>
        </p:blipFill>
        <p:spPr>
          <a:xfrm>
            <a:off x="3786200" y="1139075"/>
            <a:ext cx="1571599" cy="360000"/>
          </a:xfrm>
          <a:prstGeom prst="rect">
            <a:avLst/>
          </a:prstGeom>
          <a:noFill/>
          <a:ln>
            <a:noFill/>
          </a:ln>
        </p:spPr>
      </p:pic>
      <p:pic>
        <p:nvPicPr>
          <p:cNvPr id="302" name="Google Shape;302;p29"/>
          <p:cNvPicPr preferRelativeResize="0"/>
          <p:nvPr/>
        </p:nvPicPr>
        <p:blipFill rotWithShape="1">
          <a:blip r:embed="rId4">
            <a:alphaModFix/>
          </a:blip>
          <a:srcRect b="57280" l="5781" r="72900" t="32504"/>
          <a:stretch/>
        </p:blipFill>
        <p:spPr>
          <a:xfrm>
            <a:off x="3786188" y="1641313"/>
            <a:ext cx="1571624" cy="360000"/>
          </a:xfrm>
          <a:prstGeom prst="rect">
            <a:avLst/>
          </a:prstGeom>
          <a:noFill/>
          <a:ln>
            <a:noFill/>
          </a:ln>
        </p:spPr>
      </p:pic>
      <p:sp>
        <p:nvSpPr>
          <p:cNvPr id="303" name="Google Shape;303;p29"/>
          <p:cNvSpPr txBox="1"/>
          <p:nvPr/>
        </p:nvSpPr>
        <p:spPr>
          <a:xfrm>
            <a:off x="3358800" y="402875"/>
            <a:ext cx="24264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Create a username and password or connect social media account</a:t>
            </a:r>
            <a:endParaRPr sz="1200"/>
          </a:p>
        </p:txBody>
      </p:sp>
      <p:sp>
        <p:nvSpPr>
          <p:cNvPr id="304" name="Google Shape;304;p29"/>
          <p:cNvSpPr/>
          <p:nvPr/>
        </p:nvSpPr>
        <p:spPr>
          <a:xfrm>
            <a:off x="3795750" y="2822150"/>
            <a:ext cx="1552500" cy="3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Enter email for username</a:t>
            </a:r>
            <a:endParaRPr sz="900"/>
          </a:p>
        </p:txBody>
      </p:sp>
      <p:sp>
        <p:nvSpPr>
          <p:cNvPr id="305" name="Google Shape;305;p29"/>
          <p:cNvSpPr/>
          <p:nvPr/>
        </p:nvSpPr>
        <p:spPr>
          <a:xfrm>
            <a:off x="3795750" y="3317500"/>
            <a:ext cx="1552500" cy="3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Create Password</a:t>
            </a:r>
            <a:endParaRPr sz="900"/>
          </a:p>
        </p:txBody>
      </p:sp>
      <p:sp>
        <p:nvSpPr>
          <p:cNvPr id="306" name="Google Shape;306;p29"/>
          <p:cNvSpPr/>
          <p:nvPr/>
        </p:nvSpPr>
        <p:spPr>
          <a:xfrm>
            <a:off x="3795750" y="3812838"/>
            <a:ext cx="1552500" cy="342900"/>
          </a:xfrm>
          <a:prstGeom prst="roundRect">
            <a:avLst>
              <a:gd fmla="val 16667" name="adj"/>
            </a:avLst>
          </a:prstGeom>
          <a:solidFill>
            <a:schemeClr val="lt2"/>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Verify Password</a:t>
            </a:r>
            <a:endParaRPr sz="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u="sng"/>
              <a:t>END</a:t>
            </a:r>
            <a:endParaRPr b="1" u="sng"/>
          </a:p>
          <a:p>
            <a:pPr indent="0" lvl="0" marL="0" rtl="0" algn="ctr">
              <a:spcBef>
                <a:spcPts val="0"/>
              </a:spcBef>
              <a:spcAft>
                <a:spcPts val="0"/>
              </a:spcAft>
              <a:buNone/>
            </a:pPr>
            <a:r>
              <a:rPr lang="en"/>
              <a:t>User Authorization</a:t>
            </a:r>
            <a:endParaRPr/>
          </a:p>
        </p:txBody>
      </p:sp>
      <p:sp>
        <p:nvSpPr>
          <p:cNvPr id="312" name="Google Shape;312;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16" name="Shape 316"/>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0" y="142700"/>
            <a:ext cx="21246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Accessing &amp; viewing customer profile page</a:t>
            </a:r>
            <a:endParaRPr/>
          </a:p>
        </p:txBody>
      </p:sp>
      <p:grpSp>
        <p:nvGrpSpPr>
          <p:cNvPr id="61" name="Google Shape;61;p14"/>
          <p:cNvGrpSpPr/>
          <p:nvPr/>
        </p:nvGrpSpPr>
        <p:grpSpPr>
          <a:xfrm>
            <a:off x="1713625" y="491350"/>
            <a:ext cx="7574525" cy="4358175"/>
            <a:chOff x="1408825" y="491350"/>
            <a:chExt cx="7574525" cy="4358175"/>
          </a:xfrm>
        </p:grpSpPr>
        <p:grpSp>
          <p:nvGrpSpPr>
            <p:cNvPr id="62" name="Google Shape;62;p14"/>
            <p:cNvGrpSpPr/>
            <p:nvPr/>
          </p:nvGrpSpPr>
          <p:grpSpPr>
            <a:xfrm>
              <a:off x="1408825" y="491350"/>
              <a:ext cx="7574525" cy="4358175"/>
              <a:chOff x="1467775" y="642925"/>
              <a:chExt cx="7574525" cy="4358175"/>
            </a:xfrm>
          </p:grpSpPr>
          <p:pic>
            <p:nvPicPr>
              <p:cNvPr id="63" name="Google Shape;63;p14"/>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64" name="Google Shape;64;p14"/>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14"/>
            <p:cNvSpPr/>
            <p:nvPr/>
          </p:nvSpPr>
          <p:spPr>
            <a:xfrm flipH="1">
              <a:off x="3562250" y="8878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14"/>
          <p:cNvSpPr/>
          <p:nvPr/>
        </p:nvSpPr>
        <p:spPr>
          <a:xfrm>
            <a:off x="2817127" y="2208225"/>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4889875" y="1151450"/>
            <a:ext cx="5175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Location</a:t>
            </a:r>
            <a:endParaRPr sz="600"/>
          </a:p>
        </p:txBody>
      </p:sp>
      <p:sp>
        <p:nvSpPr>
          <p:cNvPr id="71" name="Google Shape;71;p14"/>
          <p:cNvSpPr/>
          <p:nvPr/>
        </p:nvSpPr>
        <p:spPr>
          <a:xfrm>
            <a:off x="5490200" y="1151450"/>
            <a:ext cx="5571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Status</a:t>
            </a:r>
            <a:endParaRPr sz="900"/>
          </a:p>
        </p:txBody>
      </p:sp>
      <p:sp>
        <p:nvSpPr>
          <p:cNvPr id="72" name="Google Shape;72;p14"/>
          <p:cNvSpPr/>
          <p:nvPr/>
        </p:nvSpPr>
        <p:spPr>
          <a:xfrm>
            <a:off x="6130125" y="1151450"/>
            <a:ext cx="5571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Upcoming</a:t>
            </a:r>
            <a:endParaRPr sz="600"/>
          </a:p>
        </p:txBody>
      </p:sp>
      <p:sp>
        <p:nvSpPr>
          <p:cNvPr id="73" name="Google Shape;73;p14"/>
          <p:cNvSpPr txBox="1"/>
          <p:nvPr/>
        </p:nvSpPr>
        <p:spPr>
          <a:xfrm>
            <a:off x="4118250" y="1088300"/>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Filter By</a:t>
            </a:r>
            <a:endParaRPr sz="1200"/>
          </a:p>
        </p:txBody>
      </p:sp>
      <p:sp>
        <p:nvSpPr>
          <p:cNvPr id="74" name="Google Shape;74;p14"/>
          <p:cNvSpPr/>
          <p:nvPr/>
        </p:nvSpPr>
        <p:spPr>
          <a:xfrm>
            <a:off x="3874677" y="2112625"/>
            <a:ext cx="4293900" cy="1599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Jane Smith    Pittsburgh   8/19/19   </a:t>
            </a:r>
            <a:r>
              <a:rPr lang="en" sz="900" u="sng">
                <a:solidFill>
                  <a:schemeClr val="hlink"/>
                </a:solidFill>
                <a:hlinkClick r:id="rId4"/>
              </a:rPr>
              <a:t>jsmith@gmail.com</a:t>
            </a:r>
            <a:r>
              <a:rPr lang="en" sz="900"/>
              <a:t>    412-444-4444   7/28/19</a:t>
            </a:r>
            <a:endParaRPr sz="900"/>
          </a:p>
        </p:txBody>
      </p:sp>
      <p:sp>
        <p:nvSpPr>
          <p:cNvPr id="75" name="Google Shape;75;p14"/>
          <p:cNvSpPr/>
          <p:nvPr/>
        </p:nvSpPr>
        <p:spPr>
          <a:xfrm rot="5400000">
            <a:off x="5459075" y="3485975"/>
            <a:ext cx="774600" cy="51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6770048" y="1151450"/>
            <a:ext cx="13188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Search</a:t>
            </a:r>
            <a:endParaRPr sz="900"/>
          </a:p>
        </p:txBody>
      </p:sp>
      <p:sp>
        <p:nvSpPr>
          <p:cNvPr id="77" name="Google Shape;77;p14"/>
          <p:cNvSpPr/>
          <p:nvPr/>
        </p:nvSpPr>
        <p:spPr>
          <a:xfrm>
            <a:off x="3874677" y="1418250"/>
            <a:ext cx="4293900" cy="1599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Name  	  Location     Upcoming        Email              Phone#            Last Job Date </a:t>
            </a:r>
            <a:endParaRPr sz="900"/>
          </a:p>
        </p:txBody>
      </p:sp>
      <p:sp>
        <p:nvSpPr>
          <p:cNvPr id="78" name="Google Shape;78;p14"/>
          <p:cNvSpPr/>
          <p:nvPr/>
        </p:nvSpPr>
        <p:spPr>
          <a:xfrm>
            <a:off x="3874677" y="2286013"/>
            <a:ext cx="4293900" cy="1599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Jane Smith    Pittsburgh   8/19/19   </a:t>
            </a:r>
            <a:r>
              <a:rPr lang="en" sz="900" u="sng">
                <a:solidFill>
                  <a:schemeClr val="hlink"/>
                </a:solidFill>
                <a:hlinkClick r:id="rId5"/>
              </a:rPr>
              <a:t>jsmith@gmail.com</a:t>
            </a:r>
            <a:r>
              <a:rPr lang="en" sz="900"/>
              <a:t>    412-444-4444   7/28/19</a:t>
            </a:r>
            <a:endParaRPr sz="900"/>
          </a:p>
        </p:txBody>
      </p:sp>
      <p:sp>
        <p:nvSpPr>
          <p:cNvPr id="79" name="Google Shape;79;p14"/>
          <p:cNvSpPr/>
          <p:nvPr/>
        </p:nvSpPr>
        <p:spPr>
          <a:xfrm>
            <a:off x="3874677" y="2491800"/>
            <a:ext cx="4293900" cy="1599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Jane Smith    Pittsburgh   8/19/19   </a:t>
            </a:r>
            <a:r>
              <a:rPr lang="en" sz="900" u="sng">
                <a:solidFill>
                  <a:schemeClr val="hlink"/>
                </a:solidFill>
                <a:hlinkClick r:id="rId6"/>
              </a:rPr>
              <a:t>jsmith@gmail.com</a:t>
            </a:r>
            <a:r>
              <a:rPr lang="en" sz="900"/>
              <a:t>    412-444-4444   7/28/19</a:t>
            </a:r>
            <a:endParaRPr sz="900"/>
          </a:p>
        </p:txBody>
      </p:sp>
      <p:sp>
        <p:nvSpPr>
          <p:cNvPr id="80" name="Google Shape;80;p14"/>
          <p:cNvSpPr/>
          <p:nvPr/>
        </p:nvSpPr>
        <p:spPr>
          <a:xfrm>
            <a:off x="3874677" y="2697575"/>
            <a:ext cx="4293900" cy="1599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Jane Smith    Pittsburgh   8/19/19   </a:t>
            </a:r>
            <a:r>
              <a:rPr lang="en" sz="900" u="sng">
                <a:solidFill>
                  <a:schemeClr val="hlink"/>
                </a:solidFill>
                <a:hlinkClick r:id="rId7"/>
              </a:rPr>
              <a:t>jsmith@gmail.com</a:t>
            </a:r>
            <a:r>
              <a:rPr lang="en" sz="900"/>
              <a:t>    412-444-4444   7/28/19</a:t>
            </a:r>
            <a:endParaRPr sz="900"/>
          </a:p>
        </p:txBody>
      </p:sp>
      <p:sp>
        <p:nvSpPr>
          <p:cNvPr id="81" name="Google Shape;81;p14"/>
          <p:cNvSpPr/>
          <p:nvPr/>
        </p:nvSpPr>
        <p:spPr>
          <a:xfrm>
            <a:off x="3874677" y="2924613"/>
            <a:ext cx="4293900" cy="1599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Jane Smith    Pittsburgh   8/19/19   </a:t>
            </a:r>
            <a:r>
              <a:rPr lang="en" sz="900" u="sng">
                <a:solidFill>
                  <a:schemeClr val="hlink"/>
                </a:solidFill>
                <a:hlinkClick r:id="rId8"/>
              </a:rPr>
              <a:t>jsmith@gmail.com</a:t>
            </a:r>
            <a:r>
              <a:rPr lang="en" sz="900"/>
              <a:t>    412-444-4444   7/28/19</a:t>
            </a:r>
            <a:endParaRPr sz="900"/>
          </a:p>
        </p:txBody>
      </p:sp>
      <p:sp>
        <p:nvSpPr>
          <p:cNvPr id="82" name="Google Shape;82;p14"/>
          <p:cNvSpPr txBox="1"/>
          <p:nvPr/>
        </p:nvSpPr>
        <p:spPr>
          <a:xfrm>
            <a:off x="0" y="662350"/>
            <a:ext cx="2649900" cy="43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A new customer profile is created based off either of the following events:</a:t>
            </a:r>
            <a:endParaRPr sz="700">
              <a:solidFill>
                <a:schemeClr val="dk1"/>
              </a:solidFill>
            </a:endParaRPr>
          </a:p>
          <a:p>
            <a:pPr indent="-273050" lvl="0" marL="457200" rtl="0" algn="l">
              <a:spcBef>
                <a:spcPts val="0"/>
              </a:spcBef>
              <a:spcAft>
                <a:spcPts val="0"/>
              </a:spcAft>
              <a:buClr>
                <a:schemeClr val="dk1"/>
              </a:buClr>
              <a:buSzPts val="700"/>
              <a:buAutoNum type="arabicPeriod"/>
            </a:pPr>
            <a:r>
              <a:rPr lang="en" sz="700">
                <a:solidFill>
                  <a:schemeClr val="dk1"/>
                </a:solidFill>
              </a:rPr>
              <a:t>A customer schedules an appointment through the website</a:t>
            </a:r>
            <a:endParaRPr sz="700">
              <a:solidFill>
                <a:schemeClr val="dk1"/>
              </a:solidFill>
            </a:endParaRPr>
          </a:p>
          <a:p>
            <a:pPr indent="-273050" lvl="0" marL="457200" rtl="0" algn="l">
              <a:spcBef>
                <a:spcPts val="0"/>
              </a:spcBef>
              <a:spcAft>
                <a:spcPts val="0"/>
              </a:spcAft>
              <a:buClr>
                <a:schemeClr val="dk1"/>
              </a:buClr>
              <a:buSzPts val="700"/>
              <a:buAutoNum type="arabicPeriod"/>
            </a:pPr>
            <a:r>
              <a:rPr lang="en" sz="700">
                <a:solidFill>
                  <a:schemeClr val="dk1"/>
                </a:solidFill>
              </a:rPr>
              <a:t>A customer downloads the app</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rPr lang="en" sz="700"/>
              <a:t>This page represents how to access a customer profile.</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A customer profile can be accessed in 2 ways:</a:t>
            </a:r>
            <a:endParaRPr sz="700"/>
          </a:p>
          <a:p>
            <a:pPr indent="-273050" lvl="0" marL="457200" rtl="0" algn="l">
              <a:spcBef>
                <a:spcPts val="0"/>
              </a:spcBef>
              <a:spcAft>
                <a:spcPts val="0"/>
              </a:spcAft>
              <a:buSzPts val="700"/>
              <a:buAutoNum type="arabicPeriod"/>
            </a:pPr>
            <a:r>
              <a:rPr lang="en" sz="700"/>
              <a:t>Through the customer page in the dashboard</a:t>
            </a:r>
            <a:endParaRPr sz="700"/>
          </a:p>
          <a:p>
            <a:pPr indent="-273050" lvl="0" marL="457200" rtl="0" algn="l">
              <a:spcBef>
                <a:spcPts val="0"/>
              </a:spcBef>
              <a:spcAft>
                <a:spcPts val="0"/>
              </a:spcAft>
              <a:buSzPts val="700"/>
              <a:buAutoNum type="arabicPeriod"/>
            </a:pPr>
            <a:r>
              <a:rPr lang="en" sz="700"/>
              <a:t>Through the job profile of a customer</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This flow represents option #1. The customer page in the dashboard shows a list of customers in alphabetical order. This list can be filtered by:</a:t>
            </a:r>
            <a:endParaRPr sz="700"/>
          </a:p>
          <a:p>
            <a:pPr indent="-273050" lvl="0" marL="457200" rtl="0" algn="l">
              <a:spcBef>
                <a:spcPts val="0"/>
              </a:spcBef>
              <a:spcAft>
                <a:spcPts val="0"/>
              </a:spcAft>
              <a:buSzPts val="700"/>
              <a:buChar char="●"/>
            </a:pPr>
            <a:r>
              <a:rPr lang="en" sz="700"/>
              <a:t>Location</a:t>
            </a:r>
            <a:endParaRPr sz="700"/>
          </a:p>
          <a:p>
            <a:pPr indent="-273050" lvl="1" marL="914400" rtl="0" algn="l">
              <a:spcBef>
                <a:spcPts val="0"/>
              </a:spcBef>
              <a:spcAft>
                <a:spcPts val="0"/>
              </a:spcAft>
              <a:buSzPts val="700"/>
              <a:buChar char="○"/>
            </a:pPr>
            <a:r>
              <a:rPr lang="en" sz="700"/>
              <a:t>City name</a:t>
            </a:r>
            <a:endParaRPr sz="700"/>
          </a:p>
          <a:p>
            <a:pPr indent="-273050" lvl="0" marL="457200" rtl="0" algn="l">
              <a:spcBef>
                <a:spcPts val="0"/>
              </a:spcBef>
              <a:spcAft>
                <a:spcPts val="0"/>
              </a:spcAft>
              <a:buSzPts val="700"/>
              <a:buChar char="●"/>
            </a:pPr>
            <a:r>
              <a:rPr lang="en" sz="700"/>
              <a:t>Status</a:t>
            </a:r>
            <a:endParaRPr sz="700"/>
          </a:p>
          <a:p>
            <a:pPr indent="-273050" lvl="1" marL="914400" rtl="0" algn="l">
              <a:spcBef>
                <a:spcPts val="0"/>
              </a:spcBef>
              <a:spcAft>
                <a:spcPts val="0"/>
              </a:spcAft>
              <a:buSzPts val="700"/>
              <a:buChar char="○"/>
            </a:pPr>
            <a:r>
              <a:rPr lang="en" sz="700"/>
              <a:t>Active</a:t>
            </a:r>
            <a:endParaRPr sz="700"/>
          </a:p>
          <a:p>
            <a:pPr indent="-273050" lvl="1" marL="914400" rtl="0" algn="l">
              <a:spcBef>
                <a:spcPts val="0"/>
              </a:spcBef>
              <a:spcAft>
                <a:spcPts val="0"/>
              </a:spcAft>
              <a:buSzPts val="700"/>
              <a:buChar char="○"/>
            </a:pPr>
            <a:r>
              <a:rPr lang="en" sz="700"/>
              <a:t>Inactive</a:t>
            </a:r>
            <a:endParaRPr sz="700"/>
          </a:p>
          <a:p>
            <a:pPr indent="-273050" lvl="1" marL="914400" rtl="0" algn="l">
              <a:spcBef>
                <a:spcPts val="0"/>
              </a:spcBef>
              <a:spcAft>
                <a:spcPts val="0"/>
              </a:spcAft>
              <a:buSzPts val="700"/>
              <a:buChar char="○"/>
            </a:pPr>
            <a:r>
              <a:rPr lang="en" sz="700"/>
              <a:t>Incomplete</a:t>
            </a:r>
            <a:endParaRPr sz="700"/>
          </a:p>
          <a:p>
            <a:pPr indent="-273050" lvl="0" marL="457200" rtl="0" algn="l">
              <a:spcBef>
                <a:spcPts val="0"/>
              </a:spcBef>
              <a:spcAft>
                <a:spcPts val="0"/>
              </a:spcAft>
              <a:buSzPts val="700"/>
              <a:buChar char="●"/>
            </a:pPr>
            <a:r>
              <a:rPr lang="en" sz="700"/>
              <a:t>Upcoming Jobs</a:t>
            </a:r>
            <a:endParaRPr sz="700"/>
          </a:p>
          <a:p>
            <a:pPr indent="-273050" lvl="1" marL="914400" rtl="0" algn="l">
              <a:spcBef>
                <a:spcPts val="0"/>
              </a:spcBef>
              <a:spcAft>
                <a:spcPts val="0"/>
              </a:spcAft>
              <a:buSzPts val="700"/>
              <a:buChar char="○"/>
            </a:pPr>
            <a:r>
              <a:rPr lang="en" sz="700"/>
              <a:t>Next job first and so on</a:t>
            </a:r>
            <a:endParaRPr sz="700"/>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rPr lang="en" sz="700">
                <a:solidFill>
                  <a:schemeClr val="dk1"/>
                </a:solidFill>
                <a:highlight>
                  <a:schemeClr val="lt1"/>
                </a:highlight>
              </a:rPr>
              <a:t>Simply click on the customers name in the row to access their customer profile.</a:t>
            </a:r>
            <a:endParaRPr sz="700">
              <a:highlight>
                <a:schemeClr val="lt1"/>
              </a:highlight>
            </a:endParaRPr>
          </a:p>
          <a:p>
            <a:pPr indent="0" lvl="0" marL="0" rtl="0" algn="l">
              <a:spcBef>
                <a:spcPts val="0"/>
              </a:spcBef>
              <a:spcAft>
                <a:spcPts val="0"/>
              </a:spcAft>
              <a:buNone/>
            </a:pPr>
            <a:r>
              <a:t/>
            </a:r>
            <a:endParaRPr sz="700">
              <a:highlight>
                <a:schemeClr val="lt1"/>
              </a:highlight>
            </a:endParaRPr>
          </a:p>
          <a:p>
            <a:pPr indent="0" lvl="0" marL="0" rtl="0" algn="l">
              <a:spcBef>
                <a:spcPts val="0"/>
              </a:spcBef>
              <a:spcAft>
                <a:spcPts val="0"/>
              </a:spcAft>
              <a:buNone/>
            </a:pPr>
            <a:r>
              <a:rPr lang="en" sz="700">
                <a:highlight>
                  <a:schemeClr val="lt1"/>
                </a:highlight>
              </a:rPr>
              <a:t>Rules:</a:t>
            </a:r>
            <a:endParaRPr sz="700">
              <a:highlight>
                <a:schemeClr val="lt1"/>
              </a:highlight>
            </a:endParaRPr>
          </a:p>
          <a:p>
            <a:pPr indent="-273050" lvl="0" marL="457200" rtl="0" algn="l">
              <a:spcBef>
                <a:spcPts val="0"/>
              </a:spcBef>
              <a:spcAft>
                <a:spcPts val="0"/>
              </a:spcAft>
              <a:buSzPts val="700"/>
              <a:buChar char="●"/>
            </a:pPr>
            <a:r>
              <a:rPr lang="en" sz="700">
                <a:highlight>
                  <a:schemeClr val="lt1"/>
                </a:highlight>
              </a:rPr>
              <a:t>All filters can be used in combination with one another.</a:t>
            </a:r>
            <a:endParaRPr sz="700">
              <a:highlight>
                <a:schemeClr val="lt1"/>
              </a:highlight>
            </a:endParaRPr>
          </a:p>
          <a:p>
            <a:pPr indent="-273050" lvl="0" marL="457200" rtl="0" algn="l">
              <a:spcBef>
                <a:spcPts val="0"/>
              </a:spcBef>
              <a:spcAft>
                <a:spcPts val="0"/>
              </a:spcAft>
              <a:buSzPts val="700"/>
              <a:buChar char="●"/>
            </a:pPr>
            <a:r>
              <a:rPr lang="en" sz="700">
                <a:highlight>
                  <a:schemeClr val="lt1"/>
                </a:highlight>
              </a:rPr>
              <a:t>Customer profiles can be exported as a whole or with filters active into csv. File</a:t>
            </a:r>
            <a:endParaRPr sz="700">
              <a:highlight>
                <a:schemeClr val="lt1"/>
              </a:highlight>
            </a:endParaRPr>
          </a:p>
          <a:p>
            <a:pPr indent="-273050" lvl="0" marL="457200" rtl="0" algn="l">
              <a:spcBef>
                <a:spcPts val="0"/>
              </a:spcBef>
              <a:spcAft>
                <a:spcPts val="0"/>
              </a:spcAft>
              <a:buSzPts val="700"/>
              <a:buChar char="●"/>
            </a:pPr>
            <a:r>
              <a:rPr lang="en" sz="700">
                <a:highlight>
                  <a:schemeClr val="lt1"/>
                </a:highlight>
              </a:rPr>
              <a:t>Export will contain ALL profile information except individual jobs</a:t>
            </a:r>
            <a:endParaRPr sz="700">
              <a:highlight>
                <a:schemeClr val="lt1"/>
              </a:highlight>
            </a:endParaRPr>
          </a:p>
          <a:p>
            <a:pPr indent="-273050" lvl="0" marL="457200" rtl="0" algn="l">
              <a:spcBef>
                <a:spcPts val="0"/>
              </a:spcBef>
              <a:spcAft>
                <a:spcPts val="0"/>
              </a:spcAft>
              <a:buSzPts val="700"/>
              <a:buChar char="●"/>
            </a:pPr>
            <a:r>
              <a:rPr lang="en" sz="700">
                <a:highlight>
                  <a:schemeClr val="lt1"/>
                </a:highlight>
              </a:rPr>
              <a:t>Export will contain a tally of total jobs</a:t>
            </a:r>
            <a:endParaRPr sz="700">
              <a:highlight>
                <a:schemeClr val="lt1"/>
              </a:highlight>
            </a:endParaRPr>
          </a:p>
          <a:p>
            <a:pPr indent="0" lvl="0" marL="0" rtl="0" algn="l">
              <a:spcBef>
                <a:spcPts val="0"/>
              </a:spcBef>
              <a:spcAft>
                <a:spcPts val="0"/>
              </a:spcAft>
              <a:buNone/>
            </a:pPr>
            <a:r>
              <a:t/>
            </a:r>
            <a:endParaRPr sz="800"/>
          </a:p>
        </p:txBody>
      </p:sp>
      <p:sp>
        <p:nvSpPr>
          <p:cNvPr id="83" name="Google Shape;83;p14"/>
          <p:cNvSpPr txBox="1"/>
          <p:nvPr/>
        </p:nvSpPr>
        <p:spPr>
          <a:xfrm>
            <a:off x="2801425" y="1102625"/>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Open Shifts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Rewards Program</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84" name="Google Shape;84;p14"/>
          <p:cNvSpPr/>
          <p:nvPr/>
        </p:nvSpPr>
        <p:spPr>
          <a:xfrm>
            <a:off x="7165000" y="1877950"/>
            <a:ext cx="681900" cy="1599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Export</a:t>
            </a:r>
            <a:endParaRPr sz="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Customer App Walkthrough</a:t>
            </a:r>
            <a:endParaRPr/>
          </a:p>
        </p:txBody>
      </p:sp>
      <p:sp>
        <p:nvSpPr>
          <p:cNvPr id="322" name="Google Shape;322;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33"/>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328" name="Google Shape;328;p33"/>
          <p:cNvGrpSpPr/>
          <p:nvPr/>
        </p:nvGrpSpPr>
        <p:grpSpPr>
          <a:xfrm>
            <a:off x="3596550" y="4284550"/>
            <a:ext cx="1950900" cy="360000"/>
            <a:chOff x="3596550" y="4284550"/>
            <a:chExt cx="1950900" cy="360000"/>
          </a:xfrm>
        </p:grpSpPr>
        <p:sp>
          <p:nvSpPr>
            <p:cNvPr id="329" name="Google Shape;329;p3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33"/>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331" name="Google Shape;331;p3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32" name="Google Shape;332;p33"/>
            <p:cNvPicPr preferRelativeResize="0"/>
            <p:nvPr/>
          </p:nvPicPr>
          <p:blipFill>
            <a:blip r:embed="rId6">
              <a:alphaModFix/>
            </a:blip>
            <a:stretch>
              <a:fillRect/>
            </a:stretch>
          </p:blipFill>
          <p:spPr>
            <a:xfrm>
              <a:off x="4157450" y="4357058"/>
              <a:ext cx="210300" cy="214994"/>
            </a:xfrm>
            <a:prstGeom prst="rect">
              <a:avLst/>
            </a:prstGeom>
            <a:noFill/>
            <a:ln>
              <a:noFill/>
            </a:ln>
          </p:spPr>
        </p:pic>
        <p:pic>
          <p:nvPicPr>
            <p:cNvPr id="333" name="Google Shape;333;p33"/>
            <p:cNvPicPr preferRelativeResize="0"/>
            <p:nvPr/>
          </p:nvPicPr>
          <p:blipFill>
            <a:blip r:embed="rId7">
              <a:alphaModFix/>
            </a:blip>
            <a:stretch>
              <a:fillRect/>
            </a:stretch>
          </p:blipFill>
          <p:spPr>
            <a:xfrm>
              <a:off x="4477850" y="4358839"/>
              <a:ext cx="210300" cy="211424"/>
            </a:xfrm>
            <a:prstGeom prst="rect">
              <a:avLst/>
            </a:prstGeom>
            <a:noFill/>
            <a:ln>
              <a:noFill/>
            </a:ln>
          </p:spPr>
        </p:pic>
      </p:grpSp>
      <p:sp>
        <p:nvSpPr>
          <p:cNvPr id="334" name="Google Shape;334;p33"/>
          <p:cNvSpPr txBox="1"/>
          <p:nvPr/>
        </p:nvSpPr>
        <p:spPr>
          <a:xfrm>
            <a:off x="3596550" y="496825"/>
            <a:ext cx="22986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Good [time of day] </a:t>
            </a:r>
            <a:endParaRPr sz="1500"/>
          </a:p>
          <a:p>
            <a:pPr indent="0" lvl="0" marL="0" rtl="0" algn="l">
              <a:spcBef>
                <a:spcPts val="0"/>
              </a:spcBef>
              <a:spcAft>
                <a:spcPts val="0"/>
              </a:spcAft>
              <a:buNone/>
            </a:pPr>
            <a:r>
              <a:rPr lang="en" sz="1500"/>
              <a:t>[Name]</a:t>
            </a:r>
            <a:endParaRPr sz="1500"/>
          </a:p>
          <a:p>
            <a:pPr indent="0" lvl="0" marL="0" rtl="0" algn="l">
              <a:spcBef>
                <a:spcPts val="0"/>
              </a:spcBef>
              <a:spcAft>
                <a:spcPts val="0"/>
              </a:spcAft>
              <a:buNone/>
            </a:pPr>
            <a:r>
              <a:t/>
            </a:r>
            <a:endParaRPr sz="1500"/>
          </a:p>
        </p:txBody>
      </p:sp>
      <p:cxnSp>
        <p:nvCxnSpPr>
          <p:cNvPr id="335" name="Google Shape;335;p33"/>
          <p:cNvCxnSpPr/>
          <p:nvPr/>
        </p:nvCxnSpPr>
        <p:spPr>
          <a:xfrm>
            <a:off x="3686450" y="1880638"/>
            <a:ext cx="1793100" cy="0"/>
          </a:xfrm>
          <a:prstGeom prst="straightConnector1">
            <a:avLst/>
          </a:prstGeom>
          <a:noFill/>
          <a:ln cap="flat" cmpd="sng" w="38100">
            <a:solidFill>
              <a:schemeClr val="dk2"/>
            </a:solidFill>
            <a:prstDash val="solid"/>
            <a:round/>
            <a:headEnd len="med" w="med" type="none"/>
            <a:tailEnd len="med" w="med" type="none"/>
          </a:ln>
        </p:spPr>
      </p:cxnSp>
      <p:sp>
        <p:nvSpPr>
          <p:cNvPr id="336" name="Google Shape;336;p33"/>
          <p:cNvSpPr/>
          <p:nvPr/>
        </p:nvSpPr>
        <p:spPr>
          <a:xfrm>
            <a:off x="3859225"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3"/>
          <p:cNvSpPr/>
          <p:nvPr/>
        </p:nvSpPr>
        <p:spPr>
          <a:xfrm>
            <a:off x="4481638"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p:nvPr/>
        </p:nvSpPr>
        <p:spPr>
          <a:xfrm>
            <a:off x="5104050"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3"/>
          <p:cNvSpPr txBox="1"/>
          <p:nvPr/>
        </p:nvSpPr>
        <p:spPr>
          <a:xfrm>
            <a:off x="3607550" y="1143250"/>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340" name="Google Shape;340;p33"/>
          <p:cNvSpPr txBox="1"/>
          <p:nvPr/>
        </p:nvSpPr>
        <p:spPr>
          <a:xfrm>
            <a:off x="4458975" y="1143250"/>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3%</a:t>
            </a:r>
            <a:endParaRPr sz="1800"/>
          </a:p>
          <a:p>
            <a:pPr indent="0" lvl="0" marL="0" rtl="0" algn="r">
              <a:spcBef>
                <a:spcPts val="0"/>
              </a:spcBef>
              <a:spcAft>
                <a:spcPts val="0"/>
              </a:spcAft>
              <a:buNone/>
            </a:pPr>
            <a:r>
              <a:rPr lang="en" sz="1200"/>
              <a:t>Discount</a:t>
            </a:r>
            <a:endParaRPr sz="1200"/>
          </a:p>
        </p:txBody>
      </p:sp>
      <p:sp>
        <p:nvSpPr>
          <p:cNvPr id="341" name="Google Shape;341;p33"/>
          <p:cNvSpPr/>
          <p:nvPr/>
        </p:nvSpPr>
        <p:spPr>
          <a:xfrm>
            <a:off x="3596550" y="2085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rPr>
              <a:t>Perks you can get with points</a:t>
            </a:r>
            <a:endParaRPr sz="600" u="sng"/>
          </a:p>
        </p:txBody>
      </p:sp>
      <p:sp>
        <p:nvSpPr>
          <p:cNvPr id="342" name="Google Shape;342;p33"/>
          <p:cNvSpPr/>
          <p:nvPr/>
        </p:nvSpPr>
        <p:spPr>
          <a:xfrm>
            <a:off x="5289350" y="2175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
          <p:cNvSpPr/>
          <p:nvPr/>
        </p:nvSpPr>
        <p:spPr>
          <a:xfrm>
            <a:off x="3596500" y="25781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344" name="Google Shape;344;p33"/>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345" name="Google Shape;345;p3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 customer home screen.</a:t>
            </a:r>
            <a:endParaRPr/>
          </a:p>
        </p:txBody>
      </p:sp>
      <p:sp>
        <p:nvSpPr>
          <p:cNvPr id="346" name="Google Shape;346;p33"/>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represents the initial home screen for all users on the customer side.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Elements: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AutoNum type="alphaUcPeriod"/>
            </a:pPr>
            <a:r>
              <a:rPr lang="en" sz="900"/>
              <a:t>Welcome message</a:t>
            </a:r>
            <a:endParaRPr sz="900"/>
          </a:p>
          <a:p>
            <a:pPr indent="-285750" lvl="1" marL="914400" rtl="0" algn="l">
              <a:spcBef>
                <a:spcPts val="0"/>
              </a:spcBef>
              <a:spcAft>
                <a:spcPts val="0"/>
              </a:spcAft>
              <a:buSzPts val="900"/>
              <a:buAutoNum type="alphaLcPeriod"/>
            </a:pPr>
            <a:r>
              <a:rPr lang="en" sz="900"/>
              <a:t>Reflects customers first name, time of day (morning, afternoon, evening)</a:t>
            </a:r>
            <a:endParaRPr sz="900"/>
          </a:p>
          <a:p>
            <a:pPr indent="-285750" lvl="0" marL="457200" rtl="0" algn="l">
              <a:spcBef>
                <a:spcPts val="0"/>
              </a:spcBef>
              <a:spcAft>
                <a:spcPts val="0"/>
              </a:spcAft>
              <a:buSzPts val="900"/>
              <a:buAutoNum type="alphaUcPeriod"/>
            </a:pPr>
            <a:r>
              <a:rPr lang="en" sz="900"/>
              <a:t>Points</a:t>
            </a:r>
            <a:endParaRPr sz="900"/>
          </a:p>
          <a:p>
            <a:pPr indent="-285750" lvl="1" marL="914400" rtl="0" algn="l">
              <a:spcBef>
                <a:spcPts val="0"/>
              </a:spcBef>
              <a:spcAft>
                <a:spcPts val="0"/>
              </a:spcAft>
              <a:buSzPts val="900"/>
              <a:buAutoNum type="alphaLcPeriod"/>
            </a:pPr>
            <a:r>
              <a:rPr lang="en" sz="900"/>
              <a:t>Points are generated by completing tasks which admin will generate on the backend in the </a:t>
            </a:r>
            <a:r>
              <a:rPr lang="en" sz="900" u="sng"/>
              <a:t>dashboard</a:t>
            </a:r>
            <a:endParaRPr sz="900" u="sng"/>
          </a:p>
          <a:p>
            <a:pPr indent="-285750" lvl="0" marL="457200" rtl="0" algn="l">
              <a:spcBef>
                <a:spcPts val="0"/>
              </a:spcBef>
              <a:spcAft>
                <a:spcPts val="0"/>
              </a:spcAft>
              <a:buSzPts val="900"/>
              <a:buAutoNum type="alphaUcPeriod"/>
            </a:pPr>
            <a:r>
              <a:rPr lang="en" sz="900"/>
              <a:t>Discounts</a:t>
            </a:r>
            <a:endParaRPr sz="900"/>
          </a:p>
          <a:p>
            <a:pPr indent="-285750" lvl="1" marL="914400" rtl="0" algn="l">
              <a:spcBef>
                <a:spcPts val="0"/>
              </a:spcBef>
              <a:spcAft>
                <a:spcPts val="0"/>
              </a:spcAft>
              <a:buSzPts val="900"/>
              <a:buAutoNum type="alphaLcPeriod"/>
            </a:pPr>
            <a:r>
              <a:rPr lang="en" sz="900"/>
              <a:t>Discount amounts are associated with points and given a value on the backend by admin in the </a:t>
            </a:r>
            <a:r>
              <a:rPr lang="en" sz="900" u="sng"/>
              <a:t>dashboard</a:t>
            </a:r>
            <a:endParaRPr sz="900" u="sng"/>
          </a:p>
          <a:p>
            <a:pPr indent="-285750" lvl="0" marL="457200" rtl="0" algn="l">
              <a:spcBef>
                <a:spcPts val="0"/>
              </a:spcBef>
              <a:spcAft>
                <a:spcPts val="0"/>
              </a:spcAft>
              <a:buSzPts val="900"/>
              <a:buAutoNum type="alphaUcPeriod"/>
            </a:pPr>
            <a:r>
              <a:rPr lang="en" sz="900"/>
              <a:t>Progress Bar</a:t>
            </a:r>
            <a:endParaRPr sz="900"/>
          </a:p>
          <a:p>
            <a:pPr indent="-285750" lvl="1" marL="914400" rtl="0" algn="l">
              <a:spcBef>
                <a:spcPts val="0"/>
              </a:spcBef>
              <a:spcAft>
                <a:spcPts val="0"/>
              </a:spcAft>
              <a:buSzPts val="900"/>
              <a:buAutoNum type="alphaLcPeriod"/>
            </a:pPr>
            <a:r>
              <a:rPr lang="en" sz="900"/>
              <a:t>Progress bar shows a customer where they are in comparison to where they can end up based off of accumulating points</a:t>
            </a:r>
            <a:endParaRPr sz="900"/>
          </a:p>
        </p:txBody>
      </p:sp>
      <p:grpSp>
        <p:nvGrpSpPr>
          <p:cNvPr id="347" name="Google Shape;347;p33"/>
          <p:cNvGrpSpPr/>
          <p:nvPr/>
        </p:nvGrpSpPr>
        <p:grpSpPr>
          <a:xfrm>
            <a:off x="3717641" y="287413"/>
            <a:ext cx="439800" cy="327363"/>
            <a:chOff x="2730041" y="295488"/>
            <a:chExt cx="439800" cy="327363"/>
          </a:xfrm>
        </p:grpSpPr>
        <p:sp>
          <p:nvSpPr>
            <p:cNvPr id="348" name="Google Shape;348;p33"/>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grpSp>
      <p:grpSp>
        <p:nvGrpSpPr>
          <p:cNvPr id="350" name="Google Shape;350;p33"/>
          <p:cNvGrpSpPr/>
          <p:nvPr/>
        </p:nvGrpSpPr>
        <p:grpSpPr>
          <a:xfrm>
            <a:off x="3983089" y="1194410"/>
            <a:ext cx="439800" cy="311815"/>
            <a:chOff x="2734864" y="311035"/>
            <a:chExt cx="439800" cy="311815"/>
          </a:xfrm>
        </p:grpSpPr>
        <p:sp>
          <p:nvSpPr>
            <p:cNvPr id="351" name="Google Shape;351;p33"/>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txBox="1"/>
            <p:nvPr/>
          </p:nvSpPr>
          <p:spPr>
            <a:xfrm>
              <a:off x="2734864" y="311035"/>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grpSp>
      <p:grpSp>
        <p:nvGrpSpPr>
          <p:cNvPr id="353" name="Google Shape;353;p33"/>
          <p:cNvGrpSpPr/>
          <p:nvPr/>
        </p:nvGrpSpPr>
        <p:grpSpPr>
          <a:xfrm>
            <a:off x="3438375" y="4200075"/>
            <a:ext cx="466575" cy="301050"/>
            <a:chOff x="2750925" y="321800"/>
            <a:chExt cx="466575" cy="301050"/>
          </a:xfrm>
        </p:grpSpPr>
        <p:sp>
          <p:nvSpPr>
            <p:cNvPr id="354" name="Google Shape;354;p33"/>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txBox="1"/>
            <p:nvPr/>
          </p:nvSpPr>
          <p:spPr>
            <a:xfrm>
              <a:off x="2777700" y="321800"/>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a:t>
              </a:r>
              <a:endParaRPr/>
            </a:p>
          </p:txBody>
        </p:sp>
      </p:grpSp>
      <p:grpSp>
        <p:nvGrpSpPr>
          <p:cNvPr id="356" name="Google Shape;356;p33"/>
          <p:cNvGrpSpPr/>
          <p:nvPr/>
        </p:nvGrpSpPr>
        <p:grpSpPr>
          <a:xfrm>
            <a:off x="3323975" y="2581788"/>
            <a:ext cx="445150" cy="304800"/>
            <a:chOff x="2750925" y="318050"/>
            <a:chExt cx="445150" cy="304800"/>
          </a:xfrm>
        </p:grpSpPr>
        <p:sp>
          <p:nvSpPr>
            <p:cNvPr id="357" name="Google Shape;357;p33"/>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txBox="1"/>
            <p:nvPr/>
          </p:nvSpPr>
          <p:spPr>
            <a:xfrm>
              <a:off x="2756275" y="318050"/>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a:t>
              </a:r>
              <a:endParaRPr/>
            </a:p>
          </p:txBody>
        </p:sp>
      </p:grpSp>
      <p:grpSp>
        <p:nvGrpSpPr>
          <p:cNvPr id="359" name="Google Shape;359;p33"/>
          <p:cNvGrpSpPr/>
          <p:nvPr/>
        </p:nvGrpSpPr>
        <p:grpSpPr>
          <a:xfrm>
            <a:off x="3326638" y="2123438"/>
            <a:ext cx="439800" cy="329075"/>
            <a:chOff x="2719388" y="293775"/>
            <a:chExt cx="439800" cy="329075"/>
          </a:xfrm>
        </p:grpSpPr>
        <p:sp>
          <p:nvSpPr>
            <p:cNvPr id="360" name="Google Shape;360;p33"/>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txBox="1"/>
            <p:nvPr/>
          </p:nvSpPr>
          <p:spPr>
            <a:xfrm>
              <a:off x="2719388" y="293775"/>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a:t>
              </a:r>
              <a:endParaRPr/>
            </a:p>
          </p:txBody>
        </p:sp>
      </p:grpSp>
      <p:grpSp>
        <p:nvGrpSpPr>
          <p:cNvPr id="362" name="Google Shape;362;p33"/>
          <p:cNvGrpSpPr/>
          <p:nvPr/>
        </p:nvGrpSpPr>
        <p:grpSpPr>
          <a:xfrm>
            <a:off x="3565238" y="1700200"/>
            <a:ext cx="439800" cy="297600"/>
            <a:chOff x="2719388" y="325250"/>
            <a:chExt cx="439800" cy="297600"/>
          </a:xfrm>
        </p:grpSpPr>
        <p:sp>
          <p:nvSpPr>
            <p:cNvPr id="363" name="Google Shape;363;p33"/>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txBox="1"/>
            <p:nvPr/>
          </p:nvSpPr>
          <p:spPr>
            <a:xfrm>
              <a:off x="2719388" y="325250"/>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
              </a:r>
              <a:endParaRPr/>
            </a:p>
          </p:txBody>
        </p:sp>
      </p:grpSp>
      <p:grpSp>
        <p:nvGrpSpPr>
          <p:cNvPr id="365" name="Google Shape;365;p33"/>
          <p:cNvGrpSpPr/>
          <p:nvPr/>
        </p:nvGrpSpPr>
        <p:grpSpPr>
          <a:xfrm>
            <a:off x="4701725" y="1143238"/>
            <a:ext cx="439800" cy="320175"/>
            <a:chOff x="2729500" y="302675"/>
            <a:chExt cx="439800" cy="320175"/>
          </a:xfrm>
        </p:grpSpPr>
        <p:sp>
          <p:nvSpPr>
            <p:cNvPr id="366" name="Google Shape;366;p33"/>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3"/>
            <p:cNvSpPr txBox="1"/>
            <p:nvPr/>
          </p:nvSpPr>
          <p:spPr>
            <a:xfrm>
              <a:off x="2729500" y="302675"/>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grpSp>
      <p:sp>
        <p:nvSpPr>
          <p:cNvPr id="368" name="Google Shape;368;p33"/>
          <p:cNvSpPr/>
          <p:nvPr/>
        </p:nvSpPr>
        <p:spPr>
          <a:xfrm>
            <a:off x="3596500" y="31382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New notification(s) about your upcoming appointment(s)</a:t>
            </a:r>
            <a:endParaRPr/>
          </a:p>
        </p:txBody>
      </p:sp>
      <p:sp>
        <p:nvSpPr>
          <p:cNvPr id="369" name="Google Shape;369;p33"/>
          <p:cNvSpPr/>
          <p:nvPr/>
        </p:nvSpPr>
        <p:spPr>
          <a:xfrm>
            <a:off x="3579100" y="371140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Click here to check out The Home Team Deal of The Month!</a:t>
            </a:r>
            <a:endParaRPr/>
          </a:p>
        </p:txBody>
      </p:sp>
      <p:grpSp>
        <p:nvGrpSpPr>
          <p:cNvPr id="370" name="Google Shape;370;p33"/>
          <p:cNvGrpSpPr/>
          <p:nvPr/>
        </p:nvGrpSpPr>
        <p:grpSpPr>
          <a:xfrm>
            <a:off x="3326638" y="3146600"/>
            <a:ext cx="439800" cy="304800"/>
            <a:chOff x="2719388" y="318050"/>
            <a:chExt cx="439800" cy="304800"/>
          </a:xfrm>
        </p:grpSpPr>
        <p:sp>
          <p:nvSpPr>
            <p:cNvPr id="371" name="Google Shape;371;p33"/>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txBox="1"/>
            <p:nvPr/>
          </p:nvSpPr>
          <p:spPr>
            <a:xfrm>
              <a:off x="2719388" y="318050"/>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a:t>
              </a:r>
              <a:endParaRPr/>
            </a:p>
          </p:txBody>
        </p:sp>
      </p:grpSp>
      <p:grpSp>
        <p:nvGrpSpPr>
          <p:cNvPr id="373" name="Google Shape;373;p33"/>
          <p:cNvGrpSpPr/>
          <p:nvPr/>
        </p:nvGrpSpPr>
        <p:grpSpPr>
          <a:xfrm>
            <a:off x="3326650" y="3704288"/>
            <a:ext cx="439800" cy="327363"/>
            <a:chOff x="2750225" y="295488"/>
            <a:chExt cx="439800" cy="327363"/>
          </a:xfrm>
        </p:grpSpPr>
        <p:sp>
          <p:nvSpPr>
            <p:cNvPr id="374" name="Google Shape;374;p33"/>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txBox="1"/>
            <p:nvPr/>
          </p:nvSpPr>
          <p:spPr>
            <a:xfrm>
              <a:off x="2750225"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t>
              </a:r>
              <a:endParaRPr/>
            </a:p>
          </p:txBody>
        </p:sp>
      </p:grpSp>
      <p:pic>
        <p:nvPicPr>
          <p:cNvPr id="376" name="Google Shape;376;p33"/>
          <p:cNvPicPr preferRelativeResize="0"/>
          <p:nvPr/>
        </p:nvPicPr>
        <p:blipFill>
          <a:blip r:embed="rId8">
            <a:alphaModFix/>
          </a:blip>
          <a:stretch>
            <a:fillRect/>
          </a:stretch>
        </p:blipFill>
        <p:spPr>
          <a:xfrm>
            <a:off x="4822339" y="4357425"/>
            <a:ext cx="228975" cy="230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34"/>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382" name="Google Shape;382;p34"/>
          <p:cNvGrpSpPr/>
          <p:nvPr/>
        </p:nvGrpSpPr>
        <p:grpSpPr>
          <a:xfrm>
            <a:off x="3596550" y="4284550"/>
            <a:ext cx="1950900" cy="360000"/>
            <a:chOff x="3596550" y="4284550"/>
            <a:chExt cx="1950900" cy="360000"/>
          </a:xfrm>
        </p:grpSpPr>
        <p:sp>
          <p:nvSpPr>
            <p:cNvPr id="383" name="Google Shape;383;p3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34"/>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385" name="Google Shape;385;p3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86" name="Google Shape;386;p34"/>
            <p:cNvPicPr preferRelativeResize="0"/>
            <p:nvPr/>
          </p:nvPicPr>
          <p:blipFill>
            <a:blip r:embed="rId6">
              <a:alphaModFix/>
            </a:blip>
            <a:stretch>
              <a:fillRect/>
            </a:stretch>
          </p:blipFill>
          <p:spPr>
            <a:xfrm>
              <a:off x="4097850" y="4361946"/>
              <a:ext cx="210300" cy="214994"/>
            </a:xfrm>
            <a:prstGeom prst="rect">
              <a:avLst/>
            </a:prstGeom>
            <a:noFill/>
            <a:ln>
              <a:noFill/>
            </a:ln>
          </p:spPr>
        </p:pic>
        <p:pic>
          <p:nvPicPr>
            <p:cNvPr id="387" name="Google Shape;387;p34"/>
            <p:cNvPicPr preferRelativeResize="0"/>
            <p:nvPr/>
          </p:nvPicPr>
          <p:blipFill>
            <a:blip r:embed="rId7">
              <a:alphaModFix/>
            </a:blip>
            <a:stretch>
              <a:fillRect/>
            </a:stretch>
          </p:blipFill>
          <p:spPr>
            <a:xfrm>
              <a:off x="4462313" y="4358839"/>
              <a:ext cx="210300" cy="211424"/>
            </a:xfrm>
            <a:prstGeom prst="rect">
              <a:avLst/>
            </a:prstGeom>
            <a:noFill/>
            <a:ln>
              <a:noFill/>
            </a:ln>
          </p:spPr>
        </p:pic>
      </p:grpSp>
      <p:sp>
        <p:nvSpPr>
          <p:cNvPr id="388" name="Google Shape;388;p34"/>
          <p:cNvSpPr txBox="1"/>
          <p:nvPr/>
        </p:nvSpPr>
        <p:spPr>
          <a:xfrm>
            <a:off x="3596550" y="496825"/>
            <a:ext cx="22986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Good [time of day] </a:t>
            </a:r>
            <a:endParaRPr sz="1500"/>
          </a:p>
          <a:p>
            <a:pPr indent="0" lvl="0" marL="0" rtl="0" algn="l">
              <a:spcBef>
                <a:spcPts val="0"/>
              </a:spcBef>
              <a:spcAft>
                <a:spcPts val="0"/>
              </a:spcAft>
              <a:buNone/>
            </a:pPr>
            <a:r>
              <a:rPr lang="en" sz="1500"/>
              <a:t>[Name]</a:t>
            </a:r>
            <a:endParaRPr sz="1500"/>
          </a:p>
          <a:p>
            <a:pPr indent="0" lvl="0" marL="0" rtl="0" algn="l">
              <a:spcBef>
                <a:spcPts val="0"/>
              </a:spcBef>
              <a:spcAft>
                <a:spcPts val="0"/>
              </a:spcAft>
              <a:buNone/>
            </a:pPr>
            <a:r>
              <a:t/>
            </a:r>
            <a:endParaRPr sz="1500"/>
          </a:p>
        </p:txBody>
      </p:sp>
      <p:cxnSp>
        <p:nvCxnSpPr>
          <p:cNvPr id="389" name="Google Shape;389;p34"/>
          <p:cNvCxnSpPr/>
          <p:nvPr/>
        </p:nvCxnSpPr>
        <p:spPr>
          <a:xfrm>
            <a:off x="3686450" y="1880638"/>
            <a:ext cx="1793100" cy="0"/>
          </a:xfrm>
          <a:prstGeom prst="straightConnector1">
            <a:avLst/>
          </a:prstGeom>
          <a:noFill/>
          <a:ln cap="flat" cmpd="sng" w="38100">
            <a:solidFill>
              <a:schemeClr val="dk2"/>
            </a:solidFill>
            <a:prstDash val="solid"/>
            <a:round/>
            <a:headEnd len="med" w="med" type="none"/>
            <a:tailEnd len="med" w="med" type="none"/>
          </a:ln>
        </p:spPr>
      </p:cxnSp>
      <p:sp>
        <p:nvSpPr>
          <p:cNvPr id="390" name="Google Shape;390;p34"/>
          <p:cNvSpPr/>
          <p:nvPr/>
        </p:nvSpPr>
        <p:spPr>
          <a:xfrm>
            <a:off x="3859225"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p:nvPr/>
        </p:nvSpPr>
        <p:spPr>
          <a:xfrm>
            <a:off x="4481638"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a:off x="5104050"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txBox="1"/>
          <p:nvPr/>
        </p:nvSpPr>
        <p:spPr>
          <a:xfrm>
            <a:off x="3607550" y="1143250"/>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394" name="Google Shape;394;p34"/>
          <p:cNvSpPr txBox="1"/>
          <p:nvPr/>
        </p:nvSpPr>
        <p:spPr>
          <a:xfrm>
            <a:off x="4458975" y="1143250"/>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3%</a:t>
            </a:r>
            <a:endParaRPr sz="1800"/>
          </a:p>
          <a:p>
            <a:pPr indent="0" lvl="0" marL="0" rtl="0" algn="r">
              <a:spcBef>
                <a:spcPts val="0"/>
              </a:spcBef>
              <a:spcAft>
                <a:spcPts val="0"/>
              </a:spcAft>
              <a:buNone/>
            </a:pPr>
            <a:r>
              <a:rPr lang="en" sz="1200"/>
              <a:t>Discount</a:t>
            </a:r>
            <a:endParaRPr sz="1200"/>
          </a:p>
        </p:txBody>
      </p:sp>
      <p:sp>
        <p:nvSpPr>
          <p:cNvPr id="395" name="Google Shape;395;p34"/>
          <p:cNvSpPr/>
          <p:nvPr/>
        </p:nvSpPr>
        <p:spPr>
          <a:xfrm>
            <a:off x="3596550" y="2085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Points add up to rewards! </a:t>
            </a:r>
            <a:r>
              <a:rPr lang="en" sz="600"/>
              <a:t>(click for details)</a:t>
            </a:r>
            <a:endParaRPr sz="600" u="sng"/>
          </a:p>
        </p:txBody>
      </p:sp>
      <p:sp>
        <p:nvSpPr>
          <p:cNvPr id="396" name="Google Shape;396;p34"/>
          <p:cNvSpPr/>
          <p:nvPr/>
        </p:nvSpPr>
        <p:spPr>
          <a:xfrm>
            <a:off x="5289350" y="2175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a:off x="3596500" y="25781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398" name="Google Shape;398;p34"/>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399" name="Google Shape;399;p34"/>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 customer home screen. (Continued)</a:t>
            </a:r>
            <a:endParaRPr/>
          </a:p>
        </p:txBody>
      </p:sp>
      <p:sp>
        <p:nvSpPr>
          <p:cNvPr id="400" name="Google Shape;400;p34"/>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represents the initial home screen for all users on the customer side.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Elements: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 (cont’d):</a:t>
            </a:r>
            <a:endParaRPr sz="900"/>
          </a:p>
          <a:p>
            <a:pPr indent="-247650" lvl="0" marL="457200" rtl="0" algn="l">
              <a:spcBef>
                <a:spcPts val="0"/>
              </a:spcBef>
              <a:spcAft>
                <a:spcPts val="0"/>
              </a:spcAft>
              <a:buSzPts val="300"/>
              <a:buAutoNum type="alphaUcPeriod"/>
            </a:pPr>
            <a:r>
              <a:rPr lang="en" sz="300"/>
              <a:t>Welcome message</a:t>
            </a:r>
            <a:endParaRPr sz="300"/>
          </a:p>
          <a:p>
            <a:pPr indent="-247650" lvl="0" marL="457200" rtl="0" algn="l">
              <a:spcBef>
                <a:spcPts val="0"/>
              </a:spcBef>
              <a:spcAft>
                <a:spcPts val="0"/>
              </a:spcAft>
              <a:buSzPts val="300"/>
              <a:buAutoNum type="alphaUcPeriod"/>
            </a:pPr>
            <a:r>
              <a:rPr lang="en" sz="300"/>
              <a:t>Points</a:t>
            </a:r>
            <a:endParaRPr sz="300" u="sng"/>
          </a:p>
          <a:p>
            <a:pPr indent="-247650" lvl="0" marL="457200" rtl="0" algn="l">
              <a:spcBef>
                <a:spcPts val="0"/>
              </a:spcBef>
              <a:spcAft>
                <a:spcPts val="0"/>
              </a:spcAft>
              <a:buSzPts val="300"/>
              <a:buAutoNum type="alphaUcPeriod"/>
            </a:pPr>
            <a:r>
              <a:rPr lang="en" sz="300"/>
              <a:t>Discounts</a:t>
            </a:r>
            <a:endParaRPr sz="300" u="sng"/>
          </a:p>
          <a:p>
            <a:pPr indent="-247650" lvl="0" marL="457200" rtl="0" algn="l">
              <a:spcBef>
                <a:spcPts val="0"/>
              </a:spcBef>
              <a:spcAft>
                <a:spcPts val="0"/>
              </a:spcAft>
              <a:buSzPts val="300"/>
              <a:buAutoNum type="alphaUcPeriod"/>
            </a:pPr>
            <a:r>
              <a:rPr lang="en" sz="300"/>
              <a:t>Progress Bar</a:t>
            </a:r>
            <a:endParaRPr sz="300"/>
          </a:p>
          <a:p>
            <a:pPr indent="-279400" lvl="0" marL="457200" rtl="0" algn="l">
              <a:spcBef>
                <a:spcPts val="0"/>
              </a:spcBef>
              <a:spcAft>
                <a:spcPts val="0"/>
              </a:spcAft>
              <a:buSzPts val="800"/>
              <a:buAutoNum type="alphaUcPeriod"/>
            </a:pPr>
            <a:r>
              <a:rPr lang="en" sz="800"/>
              <a:t>Points &amp; Rewards Program</a:t>
            </a:r>
            <a:r>
              <a:rPr lang="en" sz="800"/>
              <a:t>*</a:t>
            </a:r>
            <a:endParaRPr sz="800"/>
          </a:p>
          <a:p>
            <a:pPr indent="-279400" lvl="1" marL="914400" rtl="0" algn="l">
              <a:spcBef>
                <a:spcPts val="0"/>
              </a:spcBef>
              <a:spcAft>
                <a:spcPts val="0"/>
              </a:spcAft>
              <a:buSzPts val="800"/>
              <a:buAutoNum type="alphaLcPeriod"/>
            </a:pPr>
            <a:r>
              <a:rPr lang="en" sz="800"/>
              <a:t>This is an </a:t>
            </a:r>
            <a:r>
              <a:rPr lang="en" sz="800"/>
              <a:t>accordion</a:t>
            </a:r>
            <a:r>
              <a:rPr lang="en" sz="800"/>
              <a:t> style menu that a customer can open and learn about activities they can complete to earn more points. Links to </a:t>
            </a:r>
            <a:r>
              <a:rPr lang="en" sz="800"/>
              <a:t>activities</a:t>
            </a:r>
            <a:r>
              <a:rPr lang="en" sz="800"/>
              <a:t> will be present in this box and generated by admin in the </a:t>
            </a:r>
            <a:r>
              <a:rPr lang="en" sz="800" u="sng"/>
              <a:t>dashboard</a:t>
            </a:r>
            <a:endParaRPr sz="800" u="sng"/>
          </a:p>
          <a:p>
            <a:pPr indent="-279400" lvl="0" marL="457200" rtl="0" algn="l">
              <a:spcBef>
                <a:spcPts val="0"/>
              </a:spcBef>
              <a:spcAft>
                <a:spcPts val="0"/>
              </a:spcAft>
              <a:buSzPts val="800"/>
              <a:buAutoNum type="alphaUcPeriod"/>
            </a:pPr>
            <a:r>
              <a:rPr lang="en" sz="800"/>
              <a:t>Upcoming Appointments*</a:t>
            </a:r>
            <a:endParaRPr sz="800"/>
          </a:p>
          <a:p>
            <a:pPr indent="-279400" lvl="1" marL="914400" rtl="0" algn="l">
              <a:spcBef>
                <a:spcPts val="0"/>
              </a:spcBef>
              <a:spcAft>
                <a:spcPts val="0"/>
              </a:spcAft>
              <a:buSzPts val="800"/>
              <a:buAutoNum type="alphaLcPeriod"/>
            </a:pPr>
            <a:r>
              <a:rPr lang="en" sz="800"/>
              <a:t>This will be a clickable element representing the next scheduled appointment. Upon clicking it will open up the appointment details</a:t>
            </a:r>
            <a:endParaRPr sz="800"/>
          </a:p>
          <a:p>
            <a:pPr indent="-279400" lvl="0" marL="457200" rtl="0" algn="l">
              <a:spcBef>
                <a:spcPts val="0"/>
              </a:spcBef>
              <a:spcAft>
                <a:spcPts val="0"/>
              </a:spcAft>
              <a:buSzPts val="800"/>
              <a:buAutoNum type="alphaUcPeriod"/>
            </a:pPr>
            <a:r>
              <a:rPr lang="en" sz="800"/>
              <a:t>Notifications* </a:t>
            </a:r>
            <a:endParaRPr sz="800"/>
          </a:p>
          <a:p>
            <a:pPr indent="-279400" lvl="1" marL="914400" rtl="0" algn="l">
              <a:spcBef>
                <a:spcPts val="0"/>
              </a:spcBef>
              <a:spcAft>
                <a:spcPts val="0"/>
              </a:spcAft>
              <a:buSzPts val="800"/>
              <a:buAutoNum type="alphaLcPeriod"/>
            </a:pPr>
            <a:r>
              <a:rPr lang="en" sz="800"/>
              <a:t>Anytime an appointment update or request is made customer will receive notification in home page. It will open up a </a:t>
            </a:r>
            <a:r>
              <a:rPr lang="en" sz="800"/>
              <a:t>temporary</a:t>
            </a:r>
            <a:r>
              <a:rPr lang="en" sz="800"/>
              <a:t> notification page where a customer can view and approve/deny appointment updates.</a:t>
            </a:r>
            <a:endParaRPr sz="900"/>
          </a:p>
        </p:txBody>
      </p:sp>
      <p:grpSp>
        <p:nvGrpSpPr>
          <p:cNvPr id="401" name="Google Shape;401;p34"/>
          <p:cNvGrpSpPr/>
          <p:nvPr/>
        </p:nvGrpSpPr>
        <p:grpSpPr>
          <a:xfrm>
            <a:off x="3717641" y="287413"/>
            <a:ext cx="439800" cy="327363"/>
            <a:chOff x="2730041" y="295488"/>
            <a:chExt cx="439800" cy="327363"/>
          </a:xfrm>
        </p:grpSpPr>
        <p:sp>
          <p:nvSpPr>
            <p:cNvPr id="402" name="Google Shape;402;p34"/>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grpSp>
      <p:grpSp>
        <p:nvGrpSpPr>
          <p:cNvPr id="404" name="Google Shape;404;p34"/>
          <p:cNvGrpSpPr/>
          <p:nvPr/>
        </p:nvGrpSpPr>
        <p:grpSpPr>
          <a:xfrm>
            <a:off x="3983089" y="1194410"/>
            <a:ext cx="439800" cy="311815"/>
            <a:chOff x="2734864" y="311035"/>
            <a:chExt cx="439800" cy="311815"/>
          </a:xfrm>
        </p:grpSpPr>
        <p:sp>
          <p:nvSpPr>
            <p:cNvPr id="405" name="Google Shape;405;p34"/>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4"/>
            <p:cNvSpPr txBox="1"/>
            <p:nvPr/>
          </p:nvSpPr>
          <p:spPr>
            <a:xfrm>
              <a:off x="2734864" y="311035"/>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lang="en"/>
                <a:t>.</a:t>
              </a:r>
              <a:endParaRPr/>
            </a:p>
          </p:txBody>
        </p:sp>
      </p:grpSp>
      <p:grpSp>
        <p:nvGrpSpPr>
          <p:cNvPr id="407" name="Google Shape;407;p34"/>
          <p:cNvGrpSpPr/>
          <p:nvPr/>
        </p:nvGrpSpPr>
        <p:grpSpPr>
          <a:xfrm>
            <a:off x="3438375" y="4200075"/>
            <a:ext cx="466575" cy="301050"/>
            <a:chOff x="2750925" y="321800"/>
            <a:chExt cx="466575" cy="301050"/>
          </a:xfrm>
        </p:grpSpPr>
        <p:sp>
          <p:nvSpPr>
            <p:cNvPr id="408" name="Google Shape;408;p34"/>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txBox="1"/>
            <p:nvPr/>
          </p:nvSpPr>
          <p:spPr>
            <a:xfrm>
              <a:off x="2777700" y="321800"/>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a:t>
              </a:r>
              <a:endParaRPr/>
            </a:p>
          </p:txBody>
        </p:sp>
      </p:grpSp>
      <p:grpSp>
        <p:nvGrpSpPr>
          <p:cNvPr id="410" name="Google Shape;410;p34"/>
          <p:cNvGrpSpPr/>
          <p:nvPr/>
        </p:nvGrpSpPr>
        <p:grpSpPr>
          <a:xfrm>
            <a:off x="3323975" y="2581788"/>
            <a:ext cx="445150" cy="304800"/>
            <a:chOff x="2750925" y="318050"/>
            <a:chExt cx="445150" cy="304800"/>
          </a:xfrm>
        </p:grpSpPr>
        <p:sp>
          <p:nvSpPr>
            <p:cNvPr id="411" name="Google Shape;411;p34"/>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
            <p:cNvSpPr txBox="1"/>
            <p:nvPr/>
          </p:nvSpPr>
          <p:spPr>
            <a:xfrm>
              <a:off x="2756275" y="318050"/>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a:t>
              </a:r>
              <a:endParaRPr/>
            </a:p>
          </p:txBody>
        </p:sp>
      </p:grpSp>
      <p:grpSp>
        <p:nvGrpSpPr>
          <p:cNvPr id="413" name="Google Shape;413;p34"/>
          <p:cNvGrpSpPr/>
          <p:nvPr/>
        </p:nvGrpSpPr>
        <p:grpSpPr>
          <a:xfrm>
            <a:off x="3326638" y="2123438"/>
            <a:ext cx="439800" cy="329075"/>
            <a:chOff x="2719388" y="293775"/>
            <a:chExt cx="439800" cy="329075"/>
          </a:xfrm>
        </p:grpSpPr>
        <p:sp>
          <p:nvSpPr>
            <p:cNvPr id="414" name="Google Shape;414;p34"/>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4"/>
            <p:cNvSpPr txBox="1"/>
            <p:nvPr/>
          </p:nvSpPr>
          <p:spPr>
            <a:xfrm>
              <a:off x="2719388" y="293775"/>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a:t>
              </a:r>
              <a:r>
                <a:rPr lang="en"/>
                <a:t>.</a:t>
              </a:r>
              <a:endParaRPr/>
            </a:p>
          </p:txBody>
        </p:sp>
      </p:grpSp>
      <p:grpSp>
        <p:nvGrpSpPr>
          <p:cNvPr id="416" name="Google Shape;416;p34"/>
          <p:cNvGrpSpPr/>
          <p:nvPr/>
        </p:nvGrpSpPr>
        <p:grpSpPr>
          <a:xfrm>
            <a:off x="3565238" y="1700200"/>
            <a:ext cx="439800" cy="297600"/>
            <a:chOff x="2719388" y="325250"/>
            <a:chExt cx="439800" cy="297600"/>
          </a:xfrm>
        </p:grpSpPr>
        <p:sp>
          <p:nvSpPr>
            <p:cNvPr id="417" name="Google Shape;417;p34"/>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
            <p:cNvSpPr txBox="1"/>
            <p:nvPr/>
          </p:nvSpPr>
          <p:spPr>
            <a:xfrm>
              <a:off x="2719388" y="325250"/>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
              </a:r>
              <a:endParaRPr/>
            </a:p>
          </p:txBody>
        </p:sp>
      </p:grpSp>
      <p:grpSp>
        <p:nvGrpSpPr>
          <p:cNvPr id="419" name="Google Shape;419;p34"/>
          <p:cNvGrpSpPr/>
          <p:nvPr/>
        </p:nvGrpSpPr>
        <p:grpSpPr>
          <a:xfrm>
            <a:off x="4701725" y="1143238"/>
            <a:ext cx="439800" cy="320175"/>
            <a:chOff x="2729500" y="302675"/>
            <a:chExt cx="439800" cy="320175"/>
          </a:xfrm>
        </p:grpSpPr>
        <p:sp>
          <p:nvSpPr>
            <p:cNvPr id="420" name="Google Shape;420;p34"/>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txBox="1"/>
            <p:nvPr/>
          </p:nvSpPr>
          <p:spPr>
            <a:xfrm>
              <a:off x="2729500" y="302675"/>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a:t>
              </a:r>
              <a:endParaRPr/>
            </a:p>
          </p:txBody>
        </p:sp>
      </p:grpSp>
      <p:sp>
        <p:nvSpPr>
          <p:cNvPr id="422" name="Google Shape;422;p34"/>
          <p:cNvSpPr/>
          <p:nvPr/>
        </p:nvSpPr>
        <p:spPr>
          <a:xfrm>
            <a:off x="3596500" y="31382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New notification(s) about your</a:t>
            </a:r>
            <a:r>
              <a:rPr lang="en" sz="900">
                <a:solidFill>
                  <a:schemeClr val="dk1"/>
                </a:solidFill>
              </a:rPr>
              <a:t> upcoming appointment(s)</a:t>
            </a:r>
            <a:endParaRPr/>
          </a:p>
        </p:txBody>
      </p:sp>
      <p:sp>
        <p:nvSpPr>
          <p:cNvPr id="423" name="Google Shape;423;p34"/>
          <p:cNvSpPr/>
          <p:nvPr/>
        </p:nvSpPr>
        <p:spPr>
          <a:xfrm>
            <a:off x="3579100" y="371140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Click here to check out The Home Team Deal of The Month!</a:t>
            </a:r>
            <a:endParaRPr/>
          </a:p>
        </p:txBody>
      </p:sp>
      <p:grpSp>
        <p:nvGrpSpPr>
          <p:cNvPr id="424" name="Google Shape;424;p34"/>
          <p:cNvGrpSpPr/>
          <p:nvPr/>
        </p:nvGrpSpPr>
        <p:grpSpPr>
          <a:xfrm>
            <a:off x="3326638" y="3146600"/>
            <a:ext cx="439800" cy="304800"/>
            <a:chOff x="2719388" y="318050"/>
            <a:chExt cx="439800" cy="304800"/>
          </a:xfrm>
        </p:grpSpPr>
        <p:sp>
          <p:nvSpPr>
            <p:cNvPr id="425" name="Google Shape;425;p34"/>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4"/>
            <p:cNvSpPr txBox="1"/>
            <p:nvPr/>
          </p:nvSpPr>
          <p:spPr>
            <a:xfrm>
              <a:off x="2719388" y="318050"/>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a:t>
              </a:r>
              <a:r>
                <a:rPr lang="en"/>
                <a:t>.</a:t>
              </a:r>
              <a:endParaRPr/>
            </a:p>
          </p:txBody>
        </p:sp>
      </p:grpSp>
      <p:grpSp>
        <p:nvGrpSpPr>
          <p:cNvPr id="427" name="Google Shape;427;p34"/>
          <p:cNvGrpSpPr/>
          <p:nvPr/>
        </p:nvGrpSpPr>
        <p:grpSpPr>
          <a:xfrm>
            <a:off x="3326650" y="3704288"/>
            <a:ext cx="439800" cy="327363"/>
            <a:chOff x="2750225" y="295488"/>
            <a:chExt cx="439800" cy="327363"/>
          </a:xfrm>
        </p:grpSpPr>
        <p:sp>
          <p:nvSpPr>
            <p:cNvPr id="428" name="Google Shape;428;p34"/>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
            <p:cNvSpPr txBox="1"/>
            <p:nvPr/>
          </p:nvSpPr>
          <p:spPr>
            <a:xfrm>
              <a:off x="2750225"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a:t>
              </a:r>
              <a:endParaRPr/>
            </a:p>
          </p:txBody>
        </p:sp>
      </p:grpSp>
      <p:pic>
        <p:nvPicPr>
          <p:cNvPr id="430" name="Google Shape;430;p34"/>
          <p:cNvPicPr preferRelativeResize="0"/>
          <p:nvPr/>
        </p:nvPicPr>
        <p:blipFill>
          <a:blip r:embed="rId8">
            <a:alphaModFix/>
          </a:blip>
          <a:stretch>
            <a:fillRect/>
          </a:stretch>
        </p:blipFill>
        <p:spPr>
          <a:xfrm>
            <a:off x="4822339" y="4357425"/>
            <a:ext cx="228975" cy="230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35"/>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436" name="Google Shape;436;p35"/>
          <p:cNvGrpSpPr/>
          <p:nvPr/>
        </p:nvGrpSpPr>
        <p:grpSpPr>
          <a:xfrm>
            <a:off x="3596550" y="4284550"/>
            <a:ext cx="1950900" cy="360000"/>
            <a:chOff x="3596550" y="4284550"/>
            <a:chExt cx="1950900" cy="360000"/>
          </a:xfrm>
        </p:grpSpPr>
        <p:sp>
          <p:nvSpPr>
            <p:cNvPr id="437" name="Google Shape;437;p3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8" name="Google Shape;438;p35"/>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439" name="Google Shape;439;p3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40" name="Google Shape;440;p35"/>
            <p:cNvPicPr preferRelativeResize="0"/>
            <p:nvPr/>
          </p:nvPicPr>
          <p:blipFill>
            <a:blip r:embed="rId6">
              <a:alphaModFix/>
            </a:blip>
            <a:stretch>
              <a:fillRect/>
            </a:stretch>
          </p:blipFill>
          <p:spPr>
            <a:xfrm>
              <a:off x="4097850" y="4357058"/>
              <a:ext cx="210300" cy="214994"/>
            </a:xfrm>
            <a:prstGeom prst="rect">
              <a:avLst/>
            </a:prstGeom>
            <a:noFill/>
            <a:ln>
              <a:noFill/>
            </a:ln>
          </p:spPr>
        </p:pic>
        <p:pic>
          <p:nvPicPr>
            <p:cNvPr id="441" name="Google Shape;441;p35"/>
            <p:cNvPicPr preferRelativeResize="0"/>
            <p:nvPr/>
          </p:nvPicPr>
          <p:blipFill>
            <a:blip r:embed="rId7">
              <a:alphaModFix/>
            </a:blip>
            <a:stretch>
              <a:fillRect/>
            </a:stretch>
          </p:blipFill>
          <p:spPr>
            <a:xfrm>
              <a:off x="4429788" y="4357051"/>
              <a:ext cx="210300" cy="211424"/>
            </a:xfrm>
            <a:prstGeom prst="rect">
              <a:avLst/>
            </a:prstGeom>
            <a:noFill/>
            <a:ln>
              <a:noFill/>
            </a:ln>
          </p:spPr>
        </p:pic>
      </p:grpSp>
      <p:sp>
        <p:nvSpPr>
          <p:cNvPr id="442" name="Google Shape;442;p35"/>
          <p:cNvSpPr txBox="1"/>
          <p:nvPr/>
        </p:nvSpPr>
        <p:spPr>
          <a:xfrm>
            <a:off x="3596550" y="496825"/>
            <a:ext cx="22986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Good [time of day] </a:t>
            </a:r>
            <a:endParaRPr sz="1500"/>
          </a:p>
          <a:p>
            <a:pPr indent="0" lvl="0" marL="0" rtl="0" algn="l">
              <a:spcBef>
                <a:spcPts val="0"/>
              </a:spcBef>
              <a:spcAft>
                <a:spcPts val="0"/>
              </a:spcAft>
              <a:buNone/>
            </a:pPr>
            <a:r>
              <a:rPr lang="en" sz="1500"/>
              <a:t>[Name]</a:t>
            </a:r>
            <a:endParaRPr sz="1500"/>
          </a:p>
          <a:p>
            <a:pPr indent="0" lvl="0" marL="0" rtl="0" algn="l">
              <a:spcBef>
                <a:spcPts val="0"/>
              </a:spcBef>
              <a:spcAft>
                <a:spcPts val="0"/>
              </a:spcAft>
              <a:buNone/>
            </a:pPr>
            <a:r>
              <a:t/>
            </a:r>
            <a:endParaRPr sz="1500"/>
          </a:p>
        </p:txBody>
      </p:sp>
      <p:cxnSp>
        <p:nvCxnSpPr>
          <p:cNvPr id="443" name="Google Shape;443;p35"/>
          <p:cNvCxnSpPr/>
          <p:nvPr/>
        </p:nvCxnSpPr>
        <p:spPr>
          <a:xfrm>
            <a:off x="3686450" y="1880638"/>
            <a:ext cx="1793100" cy="0"/>
          </a:xfrm>
          <a:prstGeom prst="straightConnector1">
            <a:avLst/>
          </a:prstGeom>
          <a:noFill/>
          <a:ln cap="flat" cmpd="sng" w="38100">
            <a:solidFill>
              <a:schemeClr val="dk2"/>
            </a:solidFill>
            <a:prstDash val="solid"/>
            <a:round/>
            <a:headEnd len="med" w="med" type="none"/>
            <a:tailEnd len="med" w="med" type="none"/>
          </a:ln>
        </p:spPr>
      </p:cxnSp>
      <p:sp>
        <p:nvSpPr>
          <p:cNvPr id="444" name="Google Shape;444;p35"/>
          <p:cNvSpPr/>
          <p:nvPr/>
        </p:nvSpPr>
        <p:spPr>
          <a:xfrm>
            <a:off x="3859225"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5"/>
          <p:cNvSpPr/>
          <p:nvPr/>
        </p:nvSpPr>
        <p:spPr>
          <a:xfrm>
            <a:off x="4481638"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5"/>
          <p:cNvSpPr/>
          <p:nvPr/>
        </p:nvSpPr>
        <p:spPr>
          <a:xfrm>
            <a:off x="5104050"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5"/>
          <p:cNvSpPr txBox="1"/>
          <p:nvPr/>
        </p:nvSpPr>
        <p:spPr>
          <a:xfrm>
            <a:off x="3607550" y="1143250"/>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448" name="Google Shape;448;p35"/>
          <p:cNvSpPr txBox="1"/>
          <p:nvPr/>
        </p:nvSpPr>
        <p:spPr>
          <a:xfrm>
            <a:off x="4458975" y="1143250"/>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3%</a:t>
            </a:r>
            <a:endParaRPr sz="1800"/>
          </a:p>
          <a:p>
            <a:pPr indent="0" lvl="0" marL="0" rtl="0" algn="r">
              <a:spcBef>
                <a:spcPts val="0"/>
              </a:spcBef>
              <a:spcAft>
                <a:spcPts val="0"/>
              </a:spcAft>
              <a:buNone/>
            </a:pPr>
            <a:r>
              <a:rPr lang="en" sz="1200"/>
              <a:t>Discount</a:t>
            </a:r>
            <a:endParaRPr sz="1200"/>
          </a:p>
        </p:txBody>
      </p:sp>
      <p:sp>
        <p:nvSpPr>
          <p:cNvPr id="449" name="Google Shape;449;p35"/>
          <p:cNvSpPr/>
          <p:nvPr/>
        </p:nvSpPr>
        <p:spPr>
          <a:xfrm>
            <a:off x="3596550" y="2085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rPr>
              <a:t>Perks you can get with points</a:t>
            </a:r>
            <a:endParaRPr sz="600" u="sng"/>
          </a:p>
        </p:txBody>
      </p:sp>
      <p:sp>
        <p:nvSpPr>
          <p:cNvPr id="450" name="Google Shape;450;p35"/>
          <p:cNvSpPr/>
          <p:nvPr/>
        </p:nvSpPr>
        <p:spPr>
          <a:xfrm>
            <a:off x="5289350" y="2175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5"/>
          <p:cNvSpPr/>
          <p:nvPr/>
        </p:nvSpPr>
        <p:spPr>
          <a:xfrm>
            <a:off x="3596500" y="25781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452" name="Google Shape;452;p35"/>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453" name="Google Shape;453;p3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 customer home screen. (Continued)</a:t>
            </a:r>
            <a:endParaRPr/>
          </a:p>
        </p:txBody>
      </p:sp>
      <p:sp>
        <p:nvSpPr>
          <p:cNvPr id="454" name="Google Shape;454;p35"/>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represents the initial home screen for all users on the customer side.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Elements: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 (cont’d):</a:t>
            </a:r>
            <a:endParaRPr sz="900"/>
          </a:p>
          <a:p>
            <a:pPr indent="-247650" lvl="0" marL="457200" rtl="0" algn="l">
              <a:spcBef>
                <a:spcPts val="0"/>
              </a:spcBef>
              <a:spcAft>
                <a:spcPts val="0"/>
              </a:spcAft>
              <a:buSzPts val="300"/>
              <a:buAutoNum type="alphaUcPeriod"/>
            </a:pPr>
            <a:r>
              <a:rPr lang="en" sz="300"/>
              <a:t>Welcome message</a:t>
            </a:r>
            <a:endParaRPr sz="300"/>
          </a:p>
          <a:p>
            <a:pPr indent="-247650" lvl="0" marL="457200" rtl="0" algn="l">
              <a:spcBef>
                <a:spcPts val="0"/>
              </a:spcBef>
              <a:spcAft>
                <a:spcPts val="0"/>
              </a:spcAft>
              <a:buSzPts val="300"/>
              <a:buAutoNum type="alphaUcPeriod"/>
            </a:pPr>
            <a:r>
              <a:rPr lang="en" sz="300"/>
              <a:t>Points</a:t>
            </a:r>
            <a:endParaRPr sz="300" u="sng"/>
          </a:p>
          <a:p>
            <a:pPr indent="-247650" lvl="0" marL="457200" rtl="0" algn="l">
              <a:spcBef>
                <a:spcPts val="0"/>
              </a:spcBef>
              <a:spcAft>
                <a:spcPts val="0"/>
              </a:spcAft>
              <a:buSzPts val="300"/>
              <a:buAutoNum type="alphaUcPeriod"/>
            </a:pPr>
            <a:r>
              <a:rPr lang="en" sz="300"/>
              <a:t>Discounts</a:t>
            </a:r>
            <a:endParaRPr sz="300" u="sng"/>
          </a:p>
          <a:p>
            <a:pPr indent="-247650" lvl="0" marL="457200" rtl="0" algn="l">
              <a:spcBef>
                <a:spcPts val="0"/>
              </a:spcBef>
              <a:spcAft>
                <a:spcPts val="0"/>
              </a:spcAft>
              <a:buSzPts val="300"/>
              <a:buAutoNum type="alphaUcPeriod"/>
            </a:pPr>
            <a:r>
              <a:rPr lang="en" sz="300"/>
              <a:t>Progress Bar</a:t>
            </a:r>
            <a:endParaRPr sz="300"/>
          </a:p>
          <a:p>
            <a:pPr indent="-247650" lvl="0" marL="457200" rtl="0" algn="l">
              <a:spcBef>
                <a:spcPts val="0"/>
              </a:spcBef>
              <a:spcAft>
                <a:spcPts val="0"/>
              </a:spcAft>
              <a:buSzPts val="300"/>
              <a:buAutoNum type="alphaUcPeriod"/>
            </a:pPr>
            <a:r>
              <a:rPr lang="en" sz="300"/>
              <a:t>Discount Details</a:t>
            </a:r>
            <a:endParaRPr sz="300"/>
          </a:p>
          <a:p>
            <a:pPr indent="-247650" lvl="0" marL="457200" rtl="0" algn="l">
              <a:spcBef>
                <a:spcPts val="0"/>
              </a:spcBef>
              <a:spcAft>
                <a:spcPts val="0"/>
              </a:spcAft>
              <a:buSzPts val="300"/>
              <a:buAutoNum type="alphaUcPeriod"/>
            </a:pPr>
            <a:r>
              <a:rPr lang="en" sz="300"/>
              <a:t>Upcoming Appointments</a:t>
            </a:r>
            <a:endParaRPr sz="300"/>
          </a:p>
          <a:p>
            <a:pPr indent="-247650" lvl="0" marL="457200" rtl="0" algn="l">
              <a:spcBef>
                <a:spcPts val="0"/>
              </a:spcBef>
              <a:spcAft>
                <a:spcPts val="0"/>
              </a:spcAft>
              <a:buSzPts val="300"/>
              <a:buAutoNum type="alphaUcPeriod"/>
            </a:pPr>
            <a:r>
              <a:rPr lang="en" sz="300"/>
              <a:t>Notifications </a:t>
            </a:r>
            <a:endParaRPr sz="300"/>
          </a:p>
          <a:p>
            <a:pPr indent="-285750" lvl="0" marL="457200" rtl="0" algn="l">
              <a:spcBef>
                <a:spcPts val="0"/>
              </a:spcBef>
              <a:spcAft>
                <a:spcPts val="0"/>
              </a:spcAft>
              <a:buSzPts val="900"/>
              <a:buAutoNum type="alphaUcPeriod"/>
            </a:pPr>
            <a:r>
              <a:rPr lang="en" sz="900"/>
              <a:t>Specials*</a:t>
            </a:r>
            <a:endParaRPr sz="900"/>
          </a:p>
          <a:p>
            <a:pPr indent="-285750" lvl="1" marL="914400" rtl="0" algn="l">
              <a:spcBef>
                <a:spcPts val="0"/>
              </a:spcBef>
              <a:spcAft>
                <a:spcPts val="0"/>
              </a:spcAft>
              <a:buSzPts val="900"/>
              <a:buAutoNum type="alphaLcPeriod"/>
            </a:pPr>
            <a:r>
              <a:rPr lang="en" sz="900"/>
              <a:t>These will be messages with links to special deals and offers through our website. Deals and offers will be created within </a:t>
            </a:r>
            <a:r>
              <a:rPr lang="en" sz="900" u="sng"/>
              <a:t>dashboard</a:t>
            </a:r>
            <a:r>
              <a:rPr lang="en" sz="900"/>
              <a:t> by admin.</a:t>
            </a:r>
            <a:endParaRPr sz="900"/>
          </a:p>
          <a:p>
            <a:pPr indent="-285750" lvl="0" marL="457200" rtl="0" algn="l">
              <a:spcBef>
                <a:spcPts val="0"/>
              </a:spcBef>
              <a:spcAft>
                <a:spcPts val="0"/>
              </a:spcAft>
              <a:buSzPts val="900"/>
              <a:buAutoNum type="alphaUcPeriod"/>
            </a:pPr>
            <a:r>
              <a:rPr lang="en" sz="900"/>
              <a:t>Navigation Bar*</a:t>
            </a:r>
            <a:endParaRPr sz="900"/>
          </a:p>
          <a:p>
            <a:pPr indent="-285750" lvl="1" marL="914400" rtl="0" algn="l">
              <a:spcBef>
                <a:spcPts val="0"/>
              </a:spcBef>
              <a:spcAft>
                <a:spcPts val="0"/>
              </a:spcAft>
              <a:buSzPts val="900"/>
              <a:buAutoNum type="alphaLcPeriod"/>
            </a:pPr>
            <a:r>
              <a:rPr lang="en" sz="900"/>
              <a:t>The navigation bar will allow user to navigate to different relevant screens throughout the app</a:t>
            </a:r>
            <a:endParaRPr sz="900"/>
          </a:p>
        </p:txBody>
      </p:sp>
      <p:grpSp>
        <p:nvGrpSpPr>
          <p:cNvPr id="455" name="Google Shape;455;p35"/>
          <p:cNvGrpSpPr/>
          <p:nvPr/>
        </p:nvGrpSpPr>
        <p:grpSpPr>
          <a:xfrm>
            <a:off x="3717641" y="287413"/>
            <a:ext cx="439800" cy="327363"/>
            <a:chOff x="2730041" y="295488"/>
            <a:chExt cx="439800" cy="327363"/>
          </a:xfrm>
        </p:grpSpPr>
        <p:sp>
          <p:nvSpPr>
            <p:cNvPr id="456" name="Google Shape;456;p35"/>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5"/>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grpSp>
      <p:grpSp>
        <p:nvGrpSpPr>
          <p:cNvPr id="458" name="Google Shape;458;p35"/>
          <p:cNvGrpSpPr/>
          <p:nvPr/>
        </p:nvGrpSpPr>
        <p:grpSpPr>
          <a:xfrm>
            <a:off x="3983089" y="1194410"/>
            <a:ext cx="439800" cy="311815"/>
            <a:chOff x="2734864" y="311035"/>
            <a:chExt cx="439800" cy="311815"/>
          </a:xfrm>
        </p:grpSpPr>
        <p:sp>
          <p:nvSpPr>
            <p:cNvPr id="459" name="Google Shape;459;p35"/>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5"/>
            <p:cNvSpPr txBox="1"/>
            <p:nvPr/>
          </p:nvSpPr>
          <p:spPr>
            <a:xfrm>
              <a:off x="2734864" y="311035"/>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grpSp>
      <p:grpSp>
        <p:nvGrpSpPr>
          <p:cNvPr id="461" name="Google Shape;461;p35"/>
          <p:cNvGrpSpPr/>
          <p:nvPr/>
        </p:nvGrpSpPr>
        <p:grpSpPr>
          <a:xfrm>
            <a:off x="3438375" y="4200075"/>
            <a:ext cx="466575" cy="301050"/>
            <a:chOff x="2750925" y="321800"/>
            <a:chExt cx="466575" cy="301050"/>
          </a:xfrm>
        </p:grpSpPr>
        <p:sp>
          <p:nvSpPr>
            <p:cNvPr id="462" name="Google Shape;462;p35"/>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5"/>
            <p:cNvSpPr txBox="1"/>
            <p:nvPr/>
          </p:nvSpPr>
          <p:spPr>
            <a:xfrm>
              <a:off x="2777700" y="321800"/>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a:t>
              </a:r>
              <a:endParaRPr/>
            </a:p>
          </p:txBody>
        </p:sp>
      </p:grpSp>
      <p:grpSp>
        <p:nvGrpSpPr>
          <p:cNvPr id="464" name="Google Shape;464;p35"/>
          <p:cNvGrpSpPr/>
          <p:nvPr/>
        </p:nvGrpSpPr>
        <p:grpSpPr>
          <a:xfrm>
            <a:off x="3323975" y="2581788"/>
            <a:ext cx="445150" cy="304800"/>
            <a:chOff x="2750925" y="318050"/>
            <a:chExt cx="445150" cy="304800"/>
          </a:xfrm>
        </p:grpSpPr>
        <p:sp>
          <p:nvSpPr>
            <p:cNvPr id="465" name="Google Shape;465;p35"/>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5"/>
            <p:cNvSpPr txBox="1"/>
            <p:nvPr/>
          </p:nvSpPr>
          <p:spPr>
            <a:xfrm>
              <a:off x="2756275" y="318050"/>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a:t>
              </a:r>
              <a:endParaRPr/>
            </a:p>
          </p:txBody>
        </p:sp>
      </p:grpSp>
      <p:grpSp>
        <p:nvGrpSpPr>
          <p:cNvPr id="467" name="Google Shape;467;p35"/>
          <p:cNvGrpSpPr/>
          <p:nvPr/>
        </p:nvGrpSpPr>
        <p:grpSpPr>
          <a:xfrm>
            <a:off x="3326638" y="2123438"/>
            <a:ext cx="439800" cy="329075"/>
            <a:chOff x="2719388" y="293775"/>
            <a:chExt cx="439800" cy="329075"/>
          </a:xfrm>
        </p:grpSpPr>
        <p:sp>
          <p:nvSpPr>
            <p:cNvPr id="468" name="Google Shape;468;p35"/>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txBox="1"/>
            <p:nvPr/>
          </p:nvSpPr>
          <p:spPr>
            <a:xfrm>
              <a:off x="2719388" y="293775"/>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a:t>
              </a:r>
              <a:endParaRPr/>
            </a:p>
          </p:txBody>
        </p:sp>
      </p:grpSp>
      <p:grpSp>
        <p:nvGrpSpPr>
          <p:cNvPr id="470" name="Google Shape;470;p35"/>
          <p:cNvGrpSpPr/>
          <p:nvPr/>
        </p:nvGrpSpPr>
        <p:grpSpPr>
          <a:xfrm>
            <a:off x="3565238" y="1700200"/>
            <a:ext cx="439800" cy="297600"/>
            <a:chOff x="2719388" y="325250"/>
            <a:chExt cx="439800" cy="297600"/>
          </a:xfrm>
        </p:grpSpPr>
        <p:sp>
          <p:nvSpPr>
            <p:cNvPr id="471" name="Google Shape;471;p35"/>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5"/>
            <p:cNvSpPr txBox="1"/>
            <p:nvPr/>
          </p:nvSpPr>
          <p:spPr>
            <a:xfrm>
              <a:off x="2719388" y="325250"/>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
              </a:r>
              <a:endParaRPr/>
            </a:p>
          </p:txBody>
        </p:sp>
      </p:grpSp>
      <p:grpSp>
        <p:nvGrpSpPr>
          <p:cNvPr id="473" name="Google Shape;473;p35"/>
          <p:cNvGrpSpPr/>
          <p:nvPr/>
        </p:nvGrpSpPr>
        <p:grpSpPr>
          <a:xfrm>
            <a:off x="4701725" y="1143238"/>
            <a:ext cx="439800" cy="320175"/>
            <a:chOff x="2729500" y="302675"/>
            <a:chExt cx="439800" cy="320175"/>
          </a:xfrm>
        </p:grpSpPr>
        <p:sp>
          <p:nvSpPr>
            <p:cNvPr id="474" name="Google Shape;474;p35"/>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5"/>
            <p:cNvSpPr txBox="1"/>
            <p:nvPr/>
          </p:nvSpPr>
          <p:spPr>
            <a:xfrm>
              <a:off x="2729500" y="302675"/>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grpSp>
      <p:sp>
        <p:nvSpPr>
          <p:cNvPr id="476" name="Google Shape;476;p35"/>
          <p:cNvSpPr/>
          <p:nvPr/>
        </p:nvSpPr>
        <p:spPr>
          <a:xfrm>
            <a:off x="3596500" y="31382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New notification(s) about your upcoming appointment(s)</a:t>
            </a:r>
            <a:endParaRPr/>
          </a:p>
        </p:txBody>
      </p:sp>
      <p:sp>
        <p:nvSpPr>
          <p:cNvPr id="477" name="Google Shape;477;p35"/>
          <p:cNvSpPr/>
          <p:nvPr/>
        </p:nvSpPr>
        <p:spPr>
          <a:xfrm>
            <a:off x="3579100" y="371140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Click here to check out The Home Team Deal of The Month!</a:t>
            </a:r>
            <a:endParaRPr/>
          </a:p>
        </p:txBody>
      </p:sp>
      <p:grpSp>
        <p:nvGrpSpPr>
          <p:cNvPr id="478" name="Google Shape;478;p35"/>
          <p:cNvGrpSpPr/>
          <p:nvPr/>
        </p:nvGrpSpPr>
        <p:grpSpPr>
          <a:xfrm>
            <a:off x="3326638" y="3146600"/>
            <a:ext cx="439800" cy="304800"/>
            <a:chOff x="2719388" y="318050"/>
            <a:chExt cx="439800" cy="304800"/>
          </a:xfrm>
        </p:grpSpPr>
        <p:sp>
          <p:nvSpPr>
            <p:cNvPr id="479" name="Google Shape;479;p35"/>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txBox="1"/>
            <p:nvPr/>
          </p:nvSpPr>
          <p:spPr>
            <a:xfrm>
              <a:off x="2719388" y="318050"/>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a:t>
              </a:r>
              <a:endParaRPr/>
            </a:p>
          </p:txBody>
        </p:sp>
      </p:grpSp>
      <p:grpSp>
        <p:nvGrpSpPr>
          <p:cNvPr id="481" name="Google Shape;481;p35"/>
          <p:cNvGrpSpPr/>
          <p:nvPr/>
        </p:nvGrpSpPr>
        <p:grpSpPr>
          <a:xfrm>
            <a:off x="3326650" y="3704288"/>
            <a:ext cx="439800" cy="327363"/>
            <a:chOff x="2750225" y="295488"/>
            <a:chExt cx="439800" cy="327363"/>
          </a:xfrm>
        </p:grpSpPr>
        <p:sp>
          <p:nvSpPr>
            <p:cNvPr id="482" name="Google Shape;482;p35"/>
            <p:cNvSpPr/>
            <p:nvPr/>
          </p:nvSpPr>
          <p:spPr>
            <a:xfrm>
              <a:off x="2750925" y="361550"/>
              <a:ext cx="261300" cy="261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5"/>
            <p:cNvSpPr txBox="1"/>
            <p:nvPr/>
          </p:nvSpPr>
          <p:spPr>
            <a:xfrm>
              <a:off x="2750225"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t>
              </a:r>
              <a:endParaRPr/>
            </a:p>
          </p:txBody>
        </p:sp>
      </p:grpSp>
      <p:pic>
        <p:nvPicPr>
          <p:cNvPr id="484" name="Google Shape;484;p35"/>
          <p:cNvPicPr preferRelativeResize="0"/>
          <p:nvPr/>
        </p:nvPicPr>
        <p:blipFill>
          <a:blip r:embed="rId8">
            <a:alphaModFix/>
          </a:blip>
          <a:stretch>
            <a:fillRect/>
          </a:stretch>
        </p:blipFill>
        <p:spPr>
          <a:xfrm>
            <a:off x="4822339" y="4357425"/>
            <a:ext cx="228975" cy="230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36"/>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490" name="Google Shape;490;p36"/>
          <p:cNvGrpSpPr/>
          <p:nvPr/>
        </p:nvGrpSpPr>
        <p:grpSpPr>
          <a:xfrm>
            <a:off x="3596550" y="4284550"/>
            <a:ext cx="1950900" cy="360000"/>
            <a:chOff x="3596550" y="4284550"/>
            <a:chExt cx="1950900" cy="360000"/>
          </a:xfrm>
        </p:grpSpPr>
        <p:sp>
          <p:nvSpPr>
            <p:cNvPr id="491" name="Google Shape;491;p3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2" name="Google Shape;492;p36"/>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493" name="Google Shape;493;p3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94" name="Google Shape;494;p36"/>
            <p:cNvPicPr preferRelativeResize="0"/>
            <p:nvPr/>
          </p:nvPicPr>
          <p:blipFill>
            <a:blip r:embed="rId6">
              <a:alphaModFix/>
            </a:blip>
            <a:stretch>
              <a:fillRect/>
            </a:stretch>
          </p:blipFill>
          <p:spPr>
            <a:xfrm>
              <a:off x="4143950" y="4357058"/>
              <a:ext cx="210300" cy="214994"/>
            </a:xfrm>
            <a:prstGeom prst="rect">
              <a:avLst/>
            </a:prstGeom>
            <a:noFill/>
            <a:ln>
              <a:noFill/>
            </a:ln>
          </p:spPr>
        </p:pic>
        <p:pic>
          <p:nvPicPr>
            <p:cNvPr id="495" name="Google Shape;495;p36"/>
            <p:cNvPicPr preferRelativeResize="0"/>
            <p:nvPr/>
          </p:nvPicPr>
          <p:blipFill>
            <a:blip r:embed="rId7">
              <a:alphaModFix/>
            </a:blip>
            <a:stretch>
              <a:fillRect/>
            </a:stretch>
          </p:blipFill>
          <p:spPr>
            <a:xfrm>
              <a:off x="4477850" y="4357051"/>
              <a:ext cx="210300" cy="211424"/>
            </a:xfrm>
            <a:prstGeom prst="rect">
              <a:avLst/>
            </a:prstGeom>
            <a:noFill/>
            <a:ln>
              <a:noFill/>
            </a:ln>
          </p:spPr>
        </p:pic>
      </p:grpSp>
      <p:sp>
        <p:nvSpPr>
          <p:cNvPr id="496" name="Google Shape;496;p36"/>
          <p:cNvSpPr txBox="1"/>
          <p:nvPr/>
        </p:nvSpPr>
        <p:spPr>
          <a:xfrm>
            <a:off x="3596550" y="496825"/>
            <a:ext cx="22986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Good [time of day] </a:t>
            </a:r>
            <a:endParaRPr sz="1500"/>
          </a:p>
          <a:p>
            <a:pPr indent="0" lvl="0" marL="0" rtl="0" algn="l">
              <a:spcBef>
                <a:spcPts val="0"/>
              </a:spcBef>
              <a:spcAft>
                <a:spcPts val="0"/>
              </a:spcAft>
              <a:buNone/>
            </a:pPr>
            <a:r>
              <a:rPr lang="en" sz="1500"/>
              <a:t>[Name]</a:t>
            </a:r>
            <a:endParaRPr sz="1500"/>
          </a:p>
          <a:p>
            <a:pPr indent="0" lvl="0" marL="0" rtl="0" algn="l">
              <a:spcBef>
                <a:spcPts val="0"/>
              </a:spcBef>
              <a:spcAft>
                <a:spcPts val="0"/>
              </a:spcAft>
              <a:buNone/>
            </a:pPr>
            <a:r>
              <a:t/>
            </a:r>
            <a:endParaRPr sz="1500"/>
          </a:p>
        </p:txBody>
      </p:sp>
      <p:cxnSp>
        <p:nvCxnSpPr>
          <p:cNvPr id="497" name="Google Shape;497;p36"/>
          <p:cNvCxnSpPr/>
          <p:nvPr/>
        </p:nvCxnSpPr>
        <p:spPr>
          <a:xfrm>
            <a:off x="3686450" y="1880638"/>
            <a:ext cx="1793100" cy="0"/>
          </a:xfrm>
          <a:prstGeom prst="straightConnector1">
            <a:avLst/>
          </a:prstGeom>
          <a:noFill/>
          <a:ln cap="flat" cmpd="sng" w="38100">
            <a:solidFill>
              <a:schemeClr val="dk2"/>
            </a:solidFill>
            <a:prstDash val="solid"/>
            <a:round/>
            <a:headEnd len="med" w="med" type="none"/>
            <a:tailEnd len="med" w="med" type="none"/>
          </a:ln>
        </p:spPr>
      </p:cxnSp>
      <p:sp>
        <p:nvSpPr>
          <p:cNvPr id="498" name="Google Shape;498;p36"/>
          <p:cNvSpPr/>
          <p:nvPr/>
        </p:nvSpPr>
        <p:spPr>
          <a:xfrm>
            <a:off x="3859225"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4481638"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6"/>
          <p:cNvSpPr/>
          <p:nvPr/>
        </p:nvSpPr>
        <p:spPr>
          <a:xfrm>
            <a:off x="5104050"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6"/>
          <p:cNvSpPr txBox="1"/>
          <p:nvPr/>
        </p:nvSpPr>
        <p:spPr>
          <a:xfrm>
            <a:off x="3607550" y="1143250"/>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502" name="Google Shape;502;p36"/>
          <p:cNvSpPr txBox="1"/>
          <p:nvPr/>
        </p:nvSpPr>
        <p:spPr>
          <a:xfrm>
            <a:off x="4458975" y="1143250"/>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3%</a:t>
            </a:r>
            <a:endParaRPr sz="1800"/>
          </a:p>
          <a:p>
            <a:pPr indent="0" lvl="0" marL="0" rtl="0" algn="r">
              <a:spcBef>
                <a:spcPts val="0"/>
              </a:spcBef>
              <a:spcAft>
                <a:spcPts val="0"/>
              </a:spcAft>
              <a:buNone/>
            </a:pPr>
            <a:r>
              <a:rPr lang="en" sz="1200"/>
              <a:t>Discount</a:t>
            </a:r>
            <a:endParaRPr sz="1200"/>
          </a:p>
        </p:txBody>
      </p:sp>
      <p:sp>
        <p:nvSpPr>
          <p:cNvPr id="503" name="Google Shape;503;p36"/>
          <p:cNvSpPr/>
          <p:nvPr/>
        </p:nvSpPr>
        <p:spPr>
          <a:xfrm>
            <a:off x="3596550" y="2085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rPr>
              <a:t>Perks you can get with points</a:t>
            </a:r>
            <a:endParaRPr sz="600" u="sng"/>
          </a:p>
        </p:txBody>
      </p:sp>
      <p:sp>
        <p:nvSpPr>
          <p:cNvPr id="504" name="Google Shape;504;p36"/>
          <p:cNvSpPr/>
          <p:nvPr/>
        </p:nvSpPr>
        <p:spPr>
          <a:xfrm>
            <a:off x="5289350" y="2175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6"/>
          <p:cNvSpPr/>
          <p:nvPr/>
        </p:nvSpPr>
        <p:spPr>
          <a:xfrm>
            <a:off x="3596500" y="25781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506" name="Google Shape;506;p36"/>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507" name="Google Shape;507;p3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 customer home screen. (Continued)</a:t>
            </a:r>
            <a:endParaRPr/>
          </a:p>
        </p:txBody>
      </p:sp>
      <p:sp>
        <p:nvSpPr>
          <p:cNvPr id="508" name="Google Shape;508;p36"/>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represents the initial home screen for all users on the customer side.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Elements: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 (cont’d):</a:t>
            </a:r>
            <a:endParaRPr sz="900"/>
          </a:p>
          <a:p>
            <a:pPr indent="-247650" lvl="0" marL="457200" rtl="0" algn="l">
              <a:spcBef>
                <a:spcPts val="0"/>
              </a:spcBef>
              <a:spcAft>
                <a:spcPts val="0"/>
              </a:spcAft>
              <a:buSzPts val="300"/>
              <a:buAutoNum type="alphaUcPeriod"/>
            </a:pPr>
            <a:r>
              <a:rPr lang="en" sz="300"/>
              <a:t>Welcome message</a:t>
            </a:r>
            <a:endParaRPr sz="300"/>
          </a:p>
          <a:p>
            <a:pPr indent="-247650" lvl="0" marL="457200" rtl="0" algn="l">
              <a:spcBef>
                <a:spcPts val="0"/>
              </a:spcBef>
              <a:spcAft>
                <a:spcPts val="0"/>
              </a:spcAft>
              <a:buSzPts val="300"/>
              <a:buAutoNum type="alphaUcPeriod"/>
            </a:pPr>
            <a:r>
              <a:rPr lang="en" sz="300"/>
              <a:t>Points</a:t>
            </a:r>
            <a:endParaRPr sz="300" u="sng"/>
          </a:p>
          <a:p>
            <a:pPr indent="-247650" lvl="0" marL="457200" rtl="0" algn="l">
              <a:spcBef>
                <a:spcPts val="0"/>
              </a:spcBef>
              <a:spcAft>
                <a:spcPts val="0"/>
              </a:spcAft>
              <a:buSzPts val="300"/>
              <a:buAutoNum type="alphaUcPeriod"/>
            </a:pPr>
            <a:r>
              <a:rPr lang="en" sz="300"/>
              <a:t>Discounts</a:t>
            </a:r>
            <a:endParaRPr sz="300" u="sng"/>
          </a:p>
          <a:p>
            <a:pPr indent="-247650" lvl="0" marL="457200" rtl="0" algn="l">
              <a:spcBef>
                <a:spcPts val="0"/>
              </a:spcBef>
              <a:spcAft>
                <a:spcPts val="0"/>
              </a:spcAft>
              <a:buSzPts val="300"/>
              <a:buAutoNum type="alphaUcPeriod"/>
            </a:pPr>
            <a:r>
              <a:rPr lang="en" sz="300"/>
              <a:t>Progress Bar</a:t>
            </a:r>
            <a:endParaRPr sz="300"/>
          </a:p>
          <a:p>
            <a:pPr indent="-247650" lvl="0" marL="457200" rtl="0" algn="l">
              <a:spcBef>
                <a:spcPts val="0"/>
              </a:spcBef>
              <a:spcAft>
                <a:spcPts val="0"/>
              </a:spcAft>
              <a:buSzPts val="300"/>
              <a:buAutoNum type="alphaUcPeriod"/>
            </a:pPr>
            <a:r>
              <a:rPr lang="en" sz="300"/>
              <a:t>Discount Details</a:t>
            </a:r>
            <a:endParaRPr sz="300"/>
          </a:p>
          <a:p>
            <a:pPr indent="-247650" lvl="0" marL="457200" rtl="0" algn="l">
              <a:spcBef>
                <a:spcPts val="0"/>
              </a:spcBef>
              <a:spcAft>
                <a:spcPts val="0"/>
              </a:spcAft>
              <a:buSzPts val="300"/>
              <a:buAutoNum type="alphaUcPeriod"/>
            </a:pPr>
            <a:r>
              <a:rPr lang="en" sz="300"/>
              <a:t>Upcoming Appointments</a:t>
            </a:r>
            <a:endParaRPr sz="300"/>
          </a:p>
          <a:p>
            <a:pPr indent="-247650" lvl="0" marL="457200" rtl="0" algn="l">
              <a:spcBef>
                <a:spcPts val="0"/>
              </a:spcBef>
              <a:spcAft>
                <a:spcPts val="0"/>
              </a:spcAft>
              <a:buSzPts val="300"/>
              <a:buAutoNum type="alphaUcPeriod"/>
            </a:pPr>
            <a:r>
              <a:rPr lang="en" sz="300"/>
              <a:t>Notifications </a:t>
            </a:r>
            <a:endParaRPr sz="300"/>
          </a:p>
          <a:p>
            <a:pPr indent="-285750" lvl="0" marL="457200" rtl="0" algn="l">
              <a:spcBef>
                <a:spcPts val="0"/>
              </a:spcBef>
              <a:spcAft>
                <a:spcPts val="0"/>
              </a:spcAft>
              <a:buSzPts val="900"/>
              <a:buAutoNum type="alphaUcPeriod"/>
            </a:pPr>
            <a:r>
              <a:rPr lang="en" sz="900"/>
              <a:t>Specials*</a:t>
            </a:r>
            <a:endParaRPr sz="900"/>
          </a:p>
          <a:p>
            <a:pPr indent="-285750" lvl="1" marL="914400" rtl="0" algn="l">
              <a:spcBef>
                <a:spcPts val="0"/>
              </a:spcBef>
              <a:spcAft>
                <a:spcPts val="0"/>
              </a:spcAft>
              <a:buSzPts val="900"/>
              <a:buAutoNum type="alphaLcPeriod"/>
            </a:pPr>
            <a:r>
              <a:rPr lang="en" sz="900"/>
              <a:t>These will be messages with links to special deals and offers through our website. Deals and offers will be created within </a:t>
            </a:r>
            <a:r>
              <a:rPr lang="en" sz="900" u="sng"/>
              <a:t>dashboard</a:t>
            </a:r>
            <a:r>
              <a:rPr lang="en" sz="900"/>
              <a:t> by admin.</a:t>
            </a:r>
            <a:endParaRPr sz="900"/>
          </a:p>
          <a:p>
            <a:pPr indent="-285750" lvl="0" marL="457200" rtl="0" algn="l">
              <a:spcBef>
                <a:spcPts val="0"/>
              </a:spcBef>
              <a:spcAft>
                <a:spcPts val="0"/>
              </a:spcAft>
              <a:buSzPts val="900"/>
              <a:buAutoNum type="alphaUcPeriod"/>
            </a:pPr>
            <a:r>
              <a:rPr lang="en" sz="900"/>
              <a:t>Navigation Bar*</a:t>
            </a:r>
            <a:endParaRPr sz="900"/>
          </a:p>
          <a:p>
            <a:pPr indent="-285750" lvl="1" marL="914400" rtl="0" algn="l">
              <a:spcBef>
                <a:spcPts val="0"/>
              </a:spcBef>
              <a:spcAft>
                <a:spcPts val="0"/>
              </a:spcAft>
              <a:buSzPts val="900"/>
              <a:buAutoNum type="alphaLcPeriod"/>
            </a:pPr>
            <a:r>
              <a:rPr lang="en" sz="900"/>
              <a:t>The navigation bar will allow user to navigate to different relevant screens throughout the app</a:t>
            </a:r>
            <a:endParaRPr sz="900"/>
          </a:p>
        </p:txBody>
      </p:sp>
      <p:sp>
        <p:nvSpPr>
          <p:cNvPr id="509" name="Google Shape;509;p36"/>
          <p:cNvSpPr/>
          <p:nvPr/>
        </p:nvSpPr>
        <p:spPr>
          <a:xfrm>
            <a:off x="3596500" y="31382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New notification(s) about your upcoming appointment(s)</a:t>
            </a:r>
            <a:endParaRPr/>
          </a:p>
        </p:txBody>
      </p:sp>
      <p:sp>
        <p:nvSpPr>
          <p:cNvPr id="510" name="Google Shape;510;p36"/>
          <p:cNvSpPr/>
          <p:nvPr/>
        </p:nvSpPr>
        <p:spPr>
          <a:xfrm>
            <a:off x="3579100" y="371140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Click here to check out The Home Team Deal of The Month!</a:t>
            </a:r>
            <a:endParaRPr/>
          </a:p>
        </p:txBody>
      </p:sp>
      <p:pic>
        <p:nvPicPr>
          <p:cNvPr id="511" name="Google Shape;511;p36"/>
          <p:cNvPicPr preferRelativeResize="0"/>
          <p:nvPr/>
        </p:nvPicPr>
        <p:blipFill>
          <a:blip r:embed="rId8">
            <a:alphaModFix/>
          </a:blip>
          <a:stretch>
            <a:fillRect/>
          </a:stretch>
        </p:blipFill>
        <p:spPr>
          <a:xfrm>
            <a:off x="4822339" y="4357425"/>
            <a:ext cx="228975" cy="230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 Points &amp; Rewards Feature</a:t>
            </a:r>
            <a:endParaRPr/>
          </a:p>
        </p:txBody>
      </p:sp>
      <p:sp>
        <p:nvSpPr>
          <p:cNvPr id="517" name="Google Shape;517;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38"/>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523" name="Google Shape;523;p38"/>
          <p:cNvGrpSpPr/>
          <p:nvPr/>
        </p:nvGrpSpPr>
        <p:grpSpPr>
          <a:xfrm>
            <a:off x="3596550" y="4284550"/>
            <a:ext cx="1950900" cy="360000"/>
            <a:chOff x="3596550" y="4284550"/>
            <a:chExt cx="1950900" cy="360000"/>
          </a:xfrm>
        </p:grpSpPr>
        <p:sp>
          <p:nvSpPr>
            <p:cNvPr id="524" name="Google Shape;524;p3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5" name="Google Shape;525;p38"/>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526" name="Google Shape;526;p3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27" name="Google Shape;527;p38"/>
            <p:cNvPicPr preferRelativeResize="0"/>
            <p:nvPr/>
          </p:nvPicPr>
          <p:blipFill>
            <a:blip r:embed="rId6">
              <a:alphaModFix/>
            </a:blip>
            <a:stretch>
              <a:fillRect/>
            </a:stretch>
          </p:blipFill>
          <p:spPr>
            <a:xfrm>
              <a:off x="4105900" y="4357058"/>
              <a:ext cx="210300" cy="214994"/>
            </a:xfrm>
            <a:prstGeom prst="rect">
              <a:avLst/>
            </a:prstGeom>
            <a:noFill/>
            <a:ln>
              <a:noFill/>
            </a:ln>
          </p:spPr>
        </p:pic>
        <p:pic>
          <p:nvPicPr>
            <p:cNvPr id="528" name="Google Shape;528;p38"/>
            <p:cNvPicPr preferRelativeResize="0"/>
            <p:nvPr/>
          </p:nvPicPr>
          <p:blipFill>
            <a:blip r:embed="rId7">
              <a:alphaModFix/>
            </a:blip>
            <a:stretch>
              <a:fillRect/>
            </a:stretch>
          </p:blipFill>
          <p:spPr>
            <a:xfrm>
              <a:off x="4477850" y="4358839"/>
              <a:ext cx="210300" cy="211424"/>
            </a:xfrm>
            <a:prstGeom prst="rect">
              <a:avLst/>
            </a:prstGeom>
            <a:noFill/>
            <a:ln>
              <a:noFill/>
            </a:ln>
          </p:spPr>
        </p:pic>
      </p:grpSp>
      <p:sp>
        <p:nvSpPr>
          <p:cNvPr id="529" name="Google Shape;529;p38"/>
          <p:cNvSpPr txBox="1"/>
          <p:nvPr/>
        </p:nvSpPr>
        <p:spPr>
          <a:xfrm>
            <a:off x="3596550" y="496825"/>
            <a:ext cx="22986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Good [time of day] </a:t>
            </a:r>
            <a:endParaRPr sz="1500"/>
          </a:p>
          <a:p>
            <a:pPr indent="0" lvl="0" marL="0" rtl="0" algn="l">
              <a:spcBef>
                <a:spcPts val="0"/>
              </a:spcBef>
              <a:spcAft>
                <a:spcPts val="0"/>
              </a:spcAft>
              <a:buNone/>
            </a:pPr>
            <a:r>
              <a:rPr lang="en" sz="1500"/>
              <a:t>[Name]</a:t>
            </a:r>
            <a:endParaRPr sz="1500"/>
          </a:p>
          <a:p>
            <a:pPr indent="0" lvl="0" marL="0" rtl="0" algn="l">
              <a:spcBef>
                <a:spcPts val="0"/>
              </a:spcBef>
              <a:spcAft>
                <a:spcPts val="0"/>
              </a:spcAft>
              <a:buNone/>
            </a:pPr>
            <a:r>
              <a:t/>
            </a:r>
            <a:endParaRPr sz="1500"/>
          </a:p>
        </p:txBody>
      </p:sp>
      <p:cxnSp>
        <p:nvCxnSpPr>
          <p:cNvPr id="530" name="Google Shape;530;p38"/>
          <p:cNvCxnSpPr/>
          <p:nvPr/>
        </p:nvCxnSpPr>
        <p:spPr>
          <a:xfrm>
            <a:off x="3686450" y="1880638"/>
            <a:ext cx="1793100" cy="0"/>
          </a:xfrm>
          <a:prstGeom prst="straightConnector1">
            <a:avLst/>
          </a:prstGeom>
          <a:noFill/>
          <a:ln cap="flat" cmpd="sng" w="38100">
            <a:solidFill>
              <a:schemeClr val="dk2"/>
            </a:solidFill>
            <a:prstDash val="solid"/>
            <a:round/>
            <a:headEnd len="med" w="med" type="none"/>
            <a:tailEnd len="med" w="med" type="none"/>
          </a:ln>
        </p:spPr>
      </p:cxnSp>
      <p:sp>
        <p:nvSpPr>
          <p:cNvPr id="531" name="Google Shape;531;p38"/>
          <p:cNvSpPr/>
          <p:nvPr/>
        </p:nvSpPr>
        <p:spPr>
          <a:xfrm>
            <a:off x="3859225"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p:nvPr/>
        </p:nvSpPr>
        <p:spPr>
          <a:xfrm>
            <a:off x="4481638"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8"/>
          <p:cNvSpPr/>
          <p:nvPr/>
        </p:nvSpPr>
        <p:spPr>
          <a:xfrm>
            <a:off x="5104050"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8"/>
          <p:cNvSpPr txBox="1"/>
          <p:nvPr/>
        </p:nvSpPr>
        <p:spPr>
          <a:xfrm>
            <a:off x="3607550" y="1143250"/>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535" name="Google Shape;535;p38"/>
          <p:cNvSpPr txBox="1"/>
          <p:nvPr/>
        </p:nvSpPr>
        <p:spPr>
          <a:xfrm>
            <a:off x="4458975" y="1143250"/>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3%</a:t>
            </a:r>
            <a:endParaRPr sz="1800"/>
          </a:p>
          <a:p>
            <a:pPr indent="0" lvl="0" marL="0" rtl="0" algn="r">
              <a:spcBef>
                <a:spcPts val="0"/>
              </a:spcBef>
              <a:spcAft>
                <a:spcPts val="0"/>
              </a:spcAft>
              <a:buNone/>
            </a:pPr>
            <a:r>
              <a:rPr lang="en" sz="1200"/>
              <a:t>Discount</a:t>
            </a:r>
            <a:endParaRPr sz="1200"/>
          </a:p>
        </p:txBody>
      </p:sp>
      <p:sp>
        <p:nvSpPr>
          <p:cNvPr id="536" name="Google Shape;536;p38"/>
          <p:cNvSpPr/>
          <p:nvPr/>
        </p:nvSpPr>
        <p:spPr>
          <a:xfrm>
            <a:off x="5289350" y="2175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8"/>
          <p:cNvSpPr/>
          <p:nvPr/>
        </p:nvSpPr>
        <p:spPr>
          <a:xfrm>
            <a:off x="3579100" y="3347875"/>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538" name="Google Shape;538;p38"/>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539" name="Google Shape;539;p3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Points &amp; Rewards program in customer app</a:t>
            </a:r>
            <a:endParaRPr/>
          </a:p>
        </p:txBody>
      </p:sp>
      <p:sp>
        <p:nvSpPr>
          <p:cNvPr id="540" name="Google Shape;540;p38"/>
          <p:cNvSpPr/>
          <p:nvPr/>
        </p:nvSpPr>
        <p:spPr>
          <a:xfrm>
            <a:off x="3586075" y="2324875"/>
            <a:ext cx="1968300" cy="94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8"/>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explains and shows the points feature module in the dashboard of the customer app.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The module is </a:t>
            </a:r>
            <a:r>
              <a:rPr lang="en" sz="900"/>
              <a:t>accordion</a:t>
            </a:r>
            <a:r>
              <a:rPr lang="en" sz="900"/>
              <a:t> style, so when the plus button is clicked, an </a:t>
            </a:r>
            <a:r>
              <a:rPr lang="en" sz="900"/>
              <a:t>accordion</a:t>
            </a:r>
            <a:r>
              <a:rPr lang="en" sz="900"/>
              <a:t> style menu opens up </a:t>
            </a:r>
            <a:r>
              <a:rPr lang="en" sz="900"/>
              <a:t>revealing</a:t>
            </a:r>
            <a:r>
              <a:rPr lang="en" sz="900"/>
              <a:t> current ways a customer can get more points, as well as what those points will earn them.</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They will also be able to see tasks/ points earned over the past 30 days.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The initiatives will be in text format with </a:t>
            </a:r>
            <a:r>
              <a:rPr lang="en" sz="900"/>
              <a:t>hyperlinks</a:t>
            </a:r>
            <a:r>
              <a:rPr lang="en" sz="900"/>
              <a:t> to sources which will enable them to complete certain tasks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Initiatives, and their hyperlinks will be assigned in the dashboard and will be specific to:</a:t>
            </a:r>
            <a:endParaRPr sz="900"/>
          </a:p>
          <a:p>
            <a:pPr indent="-285750" lvl="0" marL="457200" rtl="0" algn="l">
              <a:spcBef>
                <a:spcPts val="0"/>
              </a:spcBef>
              <a:spcAft>
                <a:spcPts val="0"/>
              </a:spcAft>
              <a:buSzPts val="900"/>
              <a:buChar char="●"/>
            </a:pPr>
            <a:r>
              <a:rPr lang="en" sz="900"/>
              <a:t>A location</a:t>
            </a:r>
            <a:endParaRPr sz="900"/>
          </a:p>
          <a:p>
            <a:pPr indent="-285750" lvl="0" marL="457200" rtl="0" algn="l">
              <a:spcBef>
                <a:spcPts val="0"/>
              </a:spcBef>
              <a:spcAft>
                <a:spcPts val="0"/>
              </a:spcAft>
              <a:buSzPts val="900"/>
              <a:buChar char="●"/>
            </a:pPr>
            <a:r>
              <a:rPr lang="en" sz="900"/>
              <a:t>A type of customer profile</a:t>
            </a:r>
            <a:endParaRPr sz="900"/>
          </a:p>
          <a:p>
            <a:pPr indent="-285750" lvl="0" marL="457200" rtl="0" algn="l">
              <a:spcBef>
                <a:spcPts val="0"/>
              </a:spcBef>
              <a:spcAft>
                <a:spcPts val="0"/>
              </a:spcAft>
              <a:buSzPts val="900"/>
              <a:buChar char="●"/>
            </a:pPr>
            <a:r>
              <a:rPr lang="en" sz="900"/>
              <a:t>An individual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542" name="Google Shape;542;p38"/>
          <p:cNvSpPr/>
          <p:nvPr/>
        </p:nvSpPr>
        <p:spPr>
          <a:xfrm>
            <a:off x="3579100" y="2085850"/>
            <a:ext cx="19683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Perks you can get with points</a:t>
            </a:r>
            <a:endParaRPr sz="600" u="sng"/>
          </a:p>
        </p:txBody>
      </p:sp>
      <p:sp>
        <p:nvSpPr>
          <p:cNvPr id="543" name="Google Shape;543;p38"/>
          <p:cNvSpPr txBox="1"/>
          <p:nvPr/>
        </p:nvSpPr>
        <p:spPr>
          <a:xfrm>
            <a:off x="3639625" y="2496200"/>
            <a:ext cx="18399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 Complete Home Team </a:t>
            </a:r>
            <a:r>
              <a:rPr lang="en" sz="600" u="sng"/>
              <a:t>App Tutorial</a:t>
            </a:r>
            <a:r>
              <a:rPr lang="en" sz="600"/>
              <a:t> - 25 Points</a:t>
            </a:r>
            <a:endParaRPr sz="600"/>
          </a:p>
          <a:p>
            <a:pPr indent="0" lvl="0" marL="0" rtl="0" algn="l">
              <a:spcBef>
                <a:spcPts val="0"/>
              </a:spcBef>
              <a:spcAft>
                <a:spcPts val="0"/>
              </a:spcAft>
              <a:buNone/>
            </a:pPr>
            <a:r>
              <a:rPr lang="en" sz="600"/>
              <a:t>• Complete your </a:t>
            </a:r>
            <a:r>
              <a:rPr lang="en" sz="600" u="sng"/>
              <a:t>Customer Profile</a:t>
            </a:r>
            <a:r>
              <a:rPr lang="en" sz="600"/>
              <a:t> - 50 Points</a:t>
            </a:r>
            <a:endParaRPr sz="600"/>
          </a:p>
          <a:p>
            <a:pPr indent="0" lvl="0" marL="0" rtl="0" algn="l">
              <a:spcBef>
                <a:spcPts val="0"/>
              </a:spcBef>
              <a:spcAft>
                <a:spcPts val="0"/>
              </a:spcAft>
              <a:buNone/>
            </a:pPr>
            <a:r>
              <a:rPr lang="en" sz="600"/>
              <a:t>• Sign-Up for </a:t>
            </a:r>
            <a:r>
              <a:rPr lang="en" sz="600" u="sng"/>
              <a:t>The Home Team Newsletter</a:t>
            </a:r>
            <a:r>
              <a:rPr lang="en" sz="600"/>
              <a:t> - 30 Points</a:t>
            </a:r>
            <a:endParaRPr sz="600"/>
          </a:p>
          <a:p>
            <a:pPr indent="0" lvl="0" marL="0" rtl="0" algn="l">
              <a:spcBef>
                <a:spcPts val="0"/>
              </a:spcBef>
              <a:spcAft>
                <a:spcPts val="0"/>
              </a:spcAft>
              <a:buNone/>
            </a:pPr>
            <a:r>
              <a:t/>
            </a:r>
            <a:endParaRPr sz="600"/>
          </a:p>
        </p:txBody>
      </p:sp>
      <p:sp>
        <p:nvSpPr>
          <p:cNvPr id="544" name="Google Shape;544;p38"/>
          <p:cNvSpPr/>
          <p:nvPr/>
        </p:nvSpPr>
        <p:spPr>
          <a:xfrm>
            <a:off x="5289350" y="2175850"/>
            <a:ext cx="190200" cy="180000"/>
          </a:xfrm>
          <a:prstGeom prst="mathMin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5" name="Google Shape;545;p38"/>
          <p:cNvPicPr preferRelativeResize="0"/>
          <p:nvPr/>
        </p:nvPicPr>
        <p:blipFill>
          <a:blip r:embed="rId8">
            <a:alphaModFix/>
          </a:blip>
          <a:stretch>
            <a:fillRect/>
          </a:stretch>
        </p:blipFill>
        <p:spPr>
          <a:xfrm>
            <a:off x="4822339" y="4357425"/>
            <a:ext cx="228975" cy="230175"/>
          </a:xfrm>
          <a:prstGeom prst="rect">
            <a:avLst/>
          </a:prstGeom>
          <a:noFill/>
          <a:ln>
            <a:noFill/>
          </a:ln>
        </p:spPr>
      </p:pic>
      <p:sp>
        <p:nvSpPr>
          <p:cNvPr id="546" name="Google Shape;546;p38"/>
          <p:cNvSpPr/>
          <p:nvPr/>
        </p:nvSpPr>
        <p:spPr>
          <a:xfrm>
            <a:off x="2039525" y="2274825"/>
            <a:ext cx="1177500" cy="6870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grpSp>
        <p:nvGrpSpPr>
          <p:cNvPr id="551" name="Google Shape;551;p39"/>
          <p:cNvGrpSpPr/>
          <p:nvPr/>
        </p:nvGrpSpPr>
        <p:grpSpPr>
          <a:xfrm>
            <a:off x="1713625" y="491350"/>
            <a:ext cx="7574525" cy="4358175"/>
            <a:chOff x="1467775" y="642925"/>
            <a:chExt cx="7574525" cy="4358175"/>
          </a:xfrm>
        </p:grpSpPr>
        <p:pic>
          <p:nvPicPr>
            <p:cNvPr id="552" name="Google Shape;552;p39"/>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553" name="Google Shape;553;p39"/>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Rewards Program</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555" name="Google Shape;555;p39"/>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9"/>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39"/>
          <p:cNvSpPr/>
          <p:nvPr/>
        </p:nvSpPr>
        <p:spPr>
          <a:xfrm flipH="1">
            <a:off x="3856525" y="8695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9"/>
          <p:cNvSpPr txBox="1"/>
          <p:nvPr/>
        </p:nvSpPr>
        <p:spPr>
          <a:xfrm>
            <a:off x="0" y="142700"/>
            <a:ext cx="21567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Points &amp; Rewards Program in Dashboard</a:t>
            </a:r>
            <a:endParaRPr/>
          </a:p>
        </p:txBody>
      </p:sp>
      <p:sp>
        <p:nvSpPr>
          <p:cNvPr id="560" name="Google Shape;560;p39"/>
          <p:cNvSpPr txBox="1"/>
          <p:nvPr/>
        </p:nvSpPr>
        <p:spPr>
          <a:xfrm>
            <a:off x="0" y="691050"/>
            <a:ext cx="2649900" cy="4267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In Dashboard Admin must be able to create and send out notifications for Points &amp; Rewards program to both customers and team members.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These will be the necessary inputs to create and send a points &amp; rewards program:</a:t>
            </a:r>
            <a:endParaRPr sz="800"/>
          </a:p>
          <a:p>
            <a:pPr indent="0" lvl="0" marL="0" rtl="0" algn="l">
              <a:spcBef>
                <a:spcPts val="0"/>
              </a:spcBef>
              <a:spcAft>
                <a:spcPts val="0"/>
              </a:spcAft>
              <a:buNone/>
            </a:pPr>
            <a:r>
              <a:t/>
            </a:r>
            <a:endParaRPr sz="800"/>
          </a:p>
          <a:p>
            <a:pPr indent="-279400" lvl="0" marL="457200" rtl="0" algn="l">
              <a:spcBef>
                <a:spcPts val="0"/>
              </a:spcBef>
              <a:spcAft>
                <a:spcPts val="0"/>
              </a:spcAft>
              <a:buSzPts val="800"/>
              <a:buChar char="●"/>
            </a:pPr>
            <a:r>
              <a:rPr lang="en" sz="800"/>
              <a:t>Location</a:t>
            </a:r>
            <a:endParaRPr sz="800"/>
          </a:p>
          <a:p>
            <a:pPr indent="-279400" lvl="1" marL="914400" rtl="0" algn="l">
              <a:spcBef>
                <a:spcPts val="0"/>
              </a:spcBef>
              <a:spcAft>
                <a:spcPts val="0"/>
              </a:spcAft>
              <a:buSzPts val="800"/>
              <a:buChar char="○"/>
            </a:pPr>
            <a:r>
              <a:rPr lang="en" sz="800"/>
              <a:t>Choose which location will receive points and rewards offer</a:t>
            </a:r>
            <a:endParaRPr sz="800"/>
          </a:p>
          <a:p>
            <a:pPr indent="-279400" lvl="0" marL="457200" rtl="0" algn="l">
              <a:spcBef>
                <a:spcPts val="0"/>
              </a:spcBef>
              <a:spcAft>
                <a:spcPts val="0"/>
              </a:spcAft>
              <a:buSzPts val="800"/>
              <a:buChar char="●"/>
            </a:pPr>
            <a:r>
              <a:rPr lang="en" sz="800"/>
              <a:t>User Type</a:t>
            </a:r>
            <a:endParaRPr sz="800"/>
          </a:p>
          <a:p>
            <a:pPr indent="-279400" lvl="1" marL="914400" rtl="0" algn="l">
              <a:spcBef>
                <a:spcPts val="0"/>
              </a:spcBef>
              <a:spcAft>
                <a:spcPts val="0"/>
              </a:spcAft>
              <a:buSzPts val="800"/>
              <a:buChar char="○"/>
            </a:pPr>
            <a:r>
              <a:rPr lang="en" sz="800"/>
              <a:t>Customer</a:t>
            </a:r>
            <a:endParaRPr sz="800"/>
          </a:p>
          <a:p>
            <a:pPr indent="-279400" lvl="1" marL="914400" rtl="0" algn="l">
              <a:spcBef>
                <a:spcPts val="0"/>
              </a:spcBef>
              <a:spcAft>
                <a:spcPts val="0"/>
              </a:spcAft>
              <a:buSzPts val="800"/>
              <a:buChar char="○"/>
            </a:pPr>
            <a:r>
              <a:rPr lang="en" sz="800"/>
              <a:t>Team Member</a:t>
            </a:r>
            <a:endParaRPr sz="800"/>
          </a:p>
          <a:p>
            <a:pPr indent="-279400" lvl="0" marL="457200" rtl="0" algn="l">
              <a:spcBef>
                <a:spcPts val="0"/>
              </a:spcBef>
              <a:spcAft>
                <a:spcPts val="0"/>
              </a:spcAft>
              <a:buSzPts val="800"/>
              <a:buChar char="●"/>
            </a:pPr>
            <a:r>
              <a:rPr lang="en" sz="800"/>
              <a:t>User Role</a:t>
            </a:r>
            <a:endParaRPr sz="800"/>
          </a:p>
          <a:p>
            <a:pPr indent="-279400" lvl="1" marL="914400" rtl="0" algn="l">
              <a:spcBef>
                <a:spcPts val="0"/>
              </a:spcBef>
              <a:spcAft>
                <a:spcPts val="0"/>
              </a:spcAft>
              <a:buSzPts val="800"/>
              <a:buChar char="○"/>
            </a:pPr>
            <a:r>
              <a:rPr lang="en" sz="800"/>
              <a:t>Customer</a:t>
            </a:r>
            <a:endParaRPr sz="800"/>
          </a:p>
          <a:p>
            <a:pPr indent="-279400" lvl="2" marL="1371600" rtl="0" algn="l">
              <a:spcBef>
                <a:spcPts val="0"/>
              </a:spcBef>
              <a:spcAft>
                <a:spcPts val="0"/>
              </a:spcAft>
              <a:buSzPts val="800"/>
              <a:buChar char="■"/>
            </a:pPr>
            <a:r>
              <a:rPr lang="en" sz="800"/>
              <a:t>Active</a:t>
            </a:r>
            <a:endParaRPr sz="800"/>
          </a:p>
          <a:p>
            <a:pPr indent="-279400" lvl="2" marL="1371600" rtl="0" algn="l">
              <a:spcBef>
                <a:spcPts val="0"/>
              </a:spcBef>
              <a:spcAft>
                <a:spcPts val="0"/>
              </a:spcAft>
              <a:buSzPts val="800"/>
              <a:buChar char="■"/>
            </a:pPr>
            <a:r>
              <a:rPr lang="en" sz="800"/>
              <a:t>Inactive</a:t>
            </a:r>
            <a:endParaRPr sz="800"/>
          </a:p>
          <a:p>
            <a:pPr indent="-279400" lvl="2" marL="1371600" rtl="0" algn="l">
              <a:spcBef>
                <a:spcPts val="0"/>
              </a:spcBef>
              <a:spcAft>
                <a:spcPts val="0"/>
              </a:spcAft>
              <a:buSzPts val="800"/>
              <a:buChar char="■"/>
            </a:pPr>
            <a:r>
              <a:rPr lang="en" sz="800"/>
              <a:t>Incomplete</a:t>
            </a:r>
            <a:endParaRPr sz="800"/>
          </a:p>
          <a:p>
            <a:pPr indent="-279400" lvl="1" marL="914400" rtl="0" algn="l">
              <a:spcBef>
                <a:spcPts val="0"/>
              </a:spcBef>
              <a:spcAft>
                <a:spcPts val="0"/>
              </a:spcAft>
              <a:buSzPts val="800"/>
              <a:buChar char="○"/>
            </a:pPr>
            <a:r>
              <a:rPr lang="en" sz="800"/>
              <a:t>Team Member</a:t>
            </a:r>
            <a:endParaRPr sz="800"/>
          </a:p>
          <a:p>
            <a:pPr indent="-279400" lvl="2" marL="1371600" rtl="0" algn="l">
              <a:spcBef>
                <a:spcPts val="0"/>
              </a:spcBef>
              <a:spcAft>
                <a:spcPts val="0"/>
              </a:spcAft>
              <a:buSzPts val="800"/>
              <a:buChar char="■"/>
            </a:pPr>
            <a:r>
              <a:rPr lang="en" sz="800"/>
              <a:t>Prospect</a:t>
            </a:r>
            <a:endParaRPr sz="800"/>
          </a:p>
          <a:p>
            <a:pPr indent="-279400" lvl="2" marL="1371600" rtl="0" algn="l">
              <a:spcBef>
                <a:spcPts val="0"/>
              </a:spcBef>
              <a:spcAft>
                <a:spcPts val="0"/>
              </a:spcAft>
              <a:buSzPts val="800"/>
              <a:buChar char="■"/>
            </a:pPr>
            <a:r>
              <a:rPr lang="en" sz="800"/>
              <a:t>Rookie</a:t>
            </a:r>
            <a:endParaRPr sz="800"/>
          </a:p>
          <a:p>
            <a:pPr indent="-279400" lvl="2" marL="1371600" rtl="0" algn="l">
              <a:spcBef>
                <a:spcPts val="0"/>
              </a:spcBef>
              <a:spcAft>
                <a:spcPts val="0"/>
              </a:spcAft>
              <a:buSzPts val="800"/>
              <a:buChar char="■"/>
            </a:pPr>
            <a:r>
              <a:rPr lang="en" sz="800"/>
              <a:t>Starter</a:t>
            </a:r>
            <a:endParaRPr sz="800"/>
          </a:p>
          <a:p>
            <a:pPr indent="-279400" lvl="2" marL="1371600" rtl="0" algn="l">
              <a:spcBef>
                <a:spcPts val="0"/>
              </a:spcBef>
              <a:spcAft>
                <a:spcPts val="0"/>
              </a:spcAft>
              <a:buSzPts val="800"/>
              <a:buChar char="■"/>
            </a:pPr>
            <a:r>
              <a:rPr lang="en" sz="800"/>
              <a:t>All-Star</a:t>
            </a:r>
            <a:endParaRPr sz="800"/>
          </a:p>
          <a:p>
            <a:pPr indent="-279400" lvl="2" marL="1371600" rtl="0" algn="l">
              <a:spcBef>
                <a:spcPts val="0"/>
              </a:spcBef>
              <a:spcAft>
                <a:spcPts val="0"/>
              </a:spcAft>
              <a:buSzPts val="800"/>
              <a:buChar char="■"/>
            </a:pPr>
            <a:r>
              <a:rPr lang="en" sz="800"/>
              <a:t>Veteran</a:t>
            </a:r>
            <a:endParaRPr sz="800"/>
          </a:p>
          <a:p>
            <a:pPr indent="-279400" lvl="2" marL="1371600" rtl="0" algn="l">
              <a:spcBef>
                <a:spcPts val="0"/>
              </a:spcBef>
              <a:spcAft>
                <a:spcPts val="0"/>
              </a:spcAft>
              <a:buSzPts val="800"/>
              <a:buChar char="■"/>
            </a:pPr>
            <a:r>
              <a:rPr lang="en" sz="800"/>
              <a:t>Legend</a:t>
            </a:r>
            <a:endParaRPr sz="800"/>
          </a:p>
          <a:p>
            <a:pPr indent="-279400" lvl="0" marL="457200" rtl="0" algn="l">
              <a:spcBef>
                <a:spcPts val="0"/>
              </a:spcBef>
              <a:spcAft>
                <a:spcPts val="0"/>
              </a:spcAft>
              <a:buSzPts val="800"/>
              <a:buChar char="●"/>
            </a:pPr>
            <a:r>
              <a:rPr lang="en" sz="800"/>
              <a:t>Points assigned</a:t>
            </a:r>
            <a:endParaRPr sz="800"/>
          </a:p>
          <a:p>
            <a:pPr indent="-279400" lvl="1" marL="914400" rtl="0" algn="l">
              <a:spcBef>
                <a:spcPts val="0"/>
              </a:spcBef>
              <a:spcAft>
                <a:spcPts val="0"/>
              </a:spcAft>
              <a:buSzPts val="800"/>
              <a:buChar char="○"/>
            </a:pPr>
            <a:r>
              <a:rPr lang="en" sz="800"/>
              <a:t>Number of points for offer</a:t>
            </a:r>
            <a:endParaRPr sz="800"/>
          </a:p>
          <a:p>
            <a:pPr indent="-279400" lvl="0" marL="457200" rtl="0" algn="l">
              <a:spcBef>
                <a:spcPts val="0"/>
              </a:spcBef>
              <a:spcAft>
                <a:spcPts val="0"/>
              </a:spcAft>
              <a:buSzPts val="800"/>
              <a:buChar char="●"/>
            </a:pPr>
            <a:r>
              <a:rPr lang="en" sz="800"/>
              <a:t>Text</a:t>
            </a:r>
            <a:endParaRPr sz="800"/>
          </a:p>
          <a:p>
            <a:pPr indent="-279400" lvl="1" marL="914400" rtl="0" algn="l">
              <a:spcBef>
                <a:spcPts val="0"/>
              </a:spcBef>
              <a:spcAft>
                <a:spcPts val="0"/>
              </a:spcAft>
              <a:buSzPts val="800"/>
              <a:buChar char="○"/>
            </a:pPr>
            <a:r>
              <a:rPr lang="en" sz="800"/>
              <a:t>What will the offer say in the app</a:t>
            </a:r>
            <a:endParaRPr sz="800"/>
          </a:p>
          <a:p>
            <a:pPr indent="-279400" lvl="0" marL="457200" rtl="0" algn="l">
              <a:spcBef>
                <a:spcPts val="0"/>
              </a:spcBef>
              <a:spcAft>
                <a:spcPts val="0"/>
              </a:spcAft>
              <a:buSzPts val="800"/>
              <a:buChar char="●"/>
            </a:pPr>
            <a:r>
              <a:rPr lang="en" sz="800"/>
              <a:t>Hyperlinks</a:t>
            </a:r>
            <a:endParaRPr sz="800"/>
          </a:p>
          <a:p>
            <a:pPr indent="-279400" lvl="1" marL="914400" rtl="0" algn="l">
              <a:spcBef>
                <a:spcPts val="0"/>
              </a:spcBef>
              <a:spcAft>
                <a:spcPts val="0"/>
              </a:spcAft>
              <a:buSzPts val="800"/>
              <a:buChar char="○"/>
            </a:pPr>
            <a:r>
              <a:rPr lang="en" sz="800"/>
              <a:t>Hyperlink (to app or website) to click within app and complete task</a:t>
            </a:r>
            <a:endParaRPr sz="800"/>
          </a:p>
          <a:p>
            <a:pPr indent="0" lvl="0" marL="0" rtl="0" algn="l">
              <a:spcBef>
                <a:spcPts val="0"/>
              </a:spcBef>
              <a:spcAft>
                <a:spcPts val="0"/>
              </a:spcAft>
              <a:buNone/>
            </a:pPr>
            <a:r>
              <a:t/>
            </a:r>
            <a:endParaRPr sz="800"/>
          </a:p>
        </p:txBody>
      </p:sp>
      <p:sp>
        <p:nvSpPr>
          <p:cNvPr id="561" name="Google Shape;561;p39"/>
          <p:cNvSpPr/>
          <p:nvPr/>
        </p:nvSpPr>
        <p:spPr>
          <a:xfrm>
            <a:off x="2868700" y="2630025"/>
            <a:ext cx="770100" cy="165900"/>
          </a:xfrm>
          <a:prstGeom prst="roundRect">
            <a:avLst>
              <a:gd fmla="val 16667" name="adj"/>
            </a:avLst>
          </a:prstGeom>
          <a:solidFill>
            <a:srgbClr val="CFE2F3">
              <a:alpha val="413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 Upcoming Appointment Module</a:t>
            </a:r>
            <a:endParaRPr/>
          </a:p>
        </p:txBody>
      </p:sp>
      <p:sp>
        <p:nvSpPr>
          <p:cNvPr id="567" name="Google Shape;567;p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41"/>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573" name="Google Shape;573;p41"/>
          <p:cNvGrpSpPr/>
          <p:nvPr/>
        </p:nvGrpSpPr>
        <p:grpSpPr>
          <a:xfrm>
            <a:off x="3596550" y="4284550"/>
            <a:ext cx="1950900" cy="360000"/>
            <a:chOff x="3596550" y="4284550"/>
            <a:chExt cx="1950900" cy="360000"/>
          </a:xfrm>
        </p:grpSpPr>
        <p:sp>
          <p:nvSpPr>
            <p:cNvPr id="574" name="Google Shape;574;p4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41"/>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576" name="Google Shape;576;p4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77" name="Google Shape;577;p41"/>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578" name="Google Shape;578;p41"/>
            <p:cNvPicPr preferRelativeResize="0"/>
            <p:nvPr/>
          </p:nvPicPr>
          <p:blipFill>
            <a:blip r:embed="rId7">
              <a:alphaModFix/>
            </a:blip>
            <a:stretch>
              <a:fillRect/>
            </a:stretch>
          </p:blipFill>
          <p:spPr>
            <a:xfrm>
              <a:off x="4462313" y="4362051"/>
              <a:ext cx="210300" cy="211424"/>
            </a:xfrm>
            <a:prstGeom prst="rect">
              <a:avLst/>
            </a:prstGeom>
            <a:noFill/>
            <a:ln>
              <a:noFill/>
            </a:ln>
          </p:spPr>
        </p:pic>
      </p:grpSp>
      <p:sp>
        <p:nvSpPr>
          <p:cNvPr id="579" name="Google Shape;579;p41"/>
          <p:cNvSpPr txBox="1"/>
          <p:nvPr/>
        </p:nvSpPr>
        <p:spPr>
          <a:xfrm>
            <a:off x="3596550" y="496825"/>
            <a:ext cx="22986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Good [time of day] </a:t>
            </a:r>
            <a:endParaRPr sz="1500"/>
          </a:p>
          <a:p>
            <a:pPr indent="0" lvl="0" marL="0" rtl="0" algn="l">
              <a:spcBef>
                <a:spcPts val="0"/>
              </a:spcBef>
              <a:spcAft>
                <a:spcPts val="0"/>
              </a:spcAft>
              <a:buNone/>
            </a:pPr>
            <a:r>
              <a:rPr lang="en" sz="1500"/>
              <a:t>[Name]</a:t>
            </a:r>
            <a:endParaRPr sz="1500"/>
          </a:p>
          <a:p>
            <a:pPr indent="0" lvl="0" marL="0" rtl="0" algn="l">
              <a:spcBef>
                <a:spcPts val="0"/>
              </a:spcBef>
              <a:spcAft>
                <a:spcPts val="0"/>
              </a:spcAft>
              <a:buNone/>
            </a:pPr>
            <a:r>
              <a:t/>
            </a:r>
            <a:endParaRPr sz="1500"/>
          </a:p>
        </p:txBody>
      </p:sp>
      <p:cxnSp>
        <p:nvCxnSpPr>
          <p:cNvPr id="580" name="Google Shape;580;p41"/>
          <p:cNvCxnSpPr/>
          <p:nvPr/>
        </p:nvCxnSpPr>
        <p:spPr>
          <a:xfrm>
            <a:off x="3686450" y="1880638"/>
            <a:ext cx="1793100" cy="0"/>
          </a:xfrm>
          <a:prstGeom prst="straightConnector1">
            <a:avLst/>
          </a:prstGeom>
          <a:noFill/>
          <a:ln cap="flat" cmpd="sng" w="38100">
            <a:solidFill>
              <a:schemeClr val="dk2"/>
            </a:solidFill>
            <a:prstDash val="solid"/>
            <a:round/>
            <a:headEnd len="med" w="med" type="none"/>
            <a:tailEnd len="med" w="med" type="none"/>
          </a:ln>
        </p:spPr>
      </p:cxnSp>
      <p:sp>
        <p:nvSpPr>
          <p:cNvPr id="581" name="Google Shape;581;p41"/>
          <p:cNvSpPr/>
          <p:nvPr/>
        </p:nvSpPr>
        <p:spPr>
          <a:xfrm>
            <a:off x="3859225"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1"/>
          <p:cNvSpPr/>
          <p:nvPr/>
        </p:nvSpPr>
        <p:spPr>
          <a:xfrm>
            <a:off x="4481638"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1"/>
          <p:cNvSpPr/>
          <p:nvPr/>
        </p:nvSpPr>
        <p:spPr>
          <a:xfrm>
            <a:off x="5104050"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1"/>
          <p:cNvSpPr txBox="1"/>
          <p:nvPr/>
        </p:nvSpPr>
        <p:spPr>
          <a:xfrm>
            <a:off x="3607550" y="1143250"/>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585" name="Google Shape;585;p41"/>
          <p:cNvSpPr txBox="1"/>
          <p:nvPr/>
        </p:nvSpPr>
        <p:spPr>
          <a:xfrm>
            <a:off x="4458975" y="1143250"/>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3%</a:t>
            </a:r>
            <a:endParaRPr sz="1800"/>
          </a:p>
          <a:p>
            <a:pPr indent="0" lvl="0" marL="0" rtl="0" algn="r">
              <a:spcBef>
                <a:spcPts val="0"/>
              </a:spcBef>
              <a:spcAft>
                <a:spcPts val="0"/>
              </a:spcAft>
              <a:buNone/>
            </a:pPr>
            <a:r>
              <a:rPr lang="en" sz="1200"/>
              <a:t>Discount</a:t>
            </a:r>
            <a:endParaRPr sz="1200"/>
          </a:p>
        </p:txBody>
      </p:sp>
      <p:sp>
        <p:nvSpPr>
          <p:cNvPr id="586" name="Google Shape;586;p41"/>
          <p:cNvSpPr/>
          <p:nvPr/>
        </p:nvSpPr>
        <p:spPr>
          <a:xfrm>
            <a:off x="3596550" y="2085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rPr>
              <a:t>Perks you can get with points</a:t>
            </a:r>
            <a:endParaRPr sz="600" u="sng"/>
          </a:p>
        </p:txBody>
      </p:sp>
      <p:sp>
        <p:nvSpPr>
          <p:cNvPr id="587" name="Google Shape;587;p41"/>
          <p:cNvSpPr/>
          <p:nvPr/>
        </p:nvSpPr>
        <p:spPr>
          <a:xfrm>
            <a:off x="5289350" y="2175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p:nvPr/>
        </p:nvSpPr>
        <p:spPr>
          <a:xfrm>
            <a:off x="3596500" y="25781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589" name="Google Shape;589;p41"/>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590" name="Google Shape;590;p41"/>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Upcoming appointment module</a:t>
            </a:r>
            <a:endParaRPr/>
          </a:p>
        </p:txBody>
      </p:sp>
      <p:sp>
        <p:nvSpPr>
          <p:cNvPr id="591" name="Google Shape;591;p41"/>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In the home screen of the customer app, they will be able to see a module which represents their next upcoming appointment.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Upon clicking that module, the customer will be taken inside the next upcoming appointment where they can manage their appointment details.</a:t>
            </a:r>
            <a:endParaRPr sz="900"/>
          </a:p>
        </p:txBody>
      </p:sp>
      <p:sp>
        <p:nvSpPr>
          <p:cNvPr id="592" name="Google Shape;592;p41"/>
          <p:cNvSpPr/>
          <p:nvPr/>
        </p:nvSpPr>
        <p:spPr>
          <a:xfrm>
            <a:off x="3596500" y="31382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New notification(s) about your upcoming appointment(s)</a:t>
            </a:r>
            <a:endParaRPr/>
          </a:p>
        </p:txBody>
      </p:sp>
      <p:sp>
        <p:nvSpPr>
          <p:cNvPr id="593" name="Google Shape;593;p41"/>
          <p:cNvSpPr/>
          <p:nvPr/>
        </p:nvSpPr>
        <p:spPr>
          <a:xfrm>
            <a:off x="3579100" y="371140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Click here to check out The Home Team Deal of The Month!</a:t>
            </a:r>
            <a:endParaRPr/>
          </a:p>
        </p:txBody>
      </p:sp>
      <p:sp>
        <p:nvSpPr>
          <p:cNvPr id="594" name="Google Shape;594;p41"/>
          <p:cNvSpPr/>
          <p:nvPr/>
        </p:nvSpPr>
        <p:spPr>
          <a:xfrm>
            <a:off x="2222500" y="2461600"/>
            <a:ext cx="1374000" cy="6870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5" name="Google Shape;595;p41"/>
          <p:cNvPicPr preferRelativeResize="0"/>
          <p:nvPr/>
        </p:nvPicPr>
        <p:blipFill>
          <a:blip r:embed="rId8">
            <a:alphaModFix/>
          </a:blip>
          <a:stretch>
            <a:fillRect/>
          </a:stretch>
        </p:blipFill>
        <p:spPr>
          <a:xfrm>
            <a:off x="4822339" y="4357425"/>
            <a:ext cx="228975" cy="230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15"/>
          <p:cNvGrpSpPr/>
          <p:nvPr/>
        </p:nvGrpSpPr>
        <p:grpSpPr>
          <a:xfrm>
            <a:off x="1713625" y="491350"/>
            <a:ext cx="7574525" cy="4358175"/>
            <a:chOff x="1467775" y="642925"/>
            <a:chExt cx="7574525" cy="4358175"/>
          </a:xfrm>
        </p:grpSpPr>
        <p:pic>
          <p:nvPicPr>
            <p:cNvPr id="90" name="Google Shape;90;p15"/>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91" name="Google Shape;91;p15"/>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Open Shifts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Rewards Program</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93" name="Google Shape;93;p15"/>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15"/>
          <p:cNvSpPr/>
          <p:nvPr/>
        </p:nvSpPr>
        <p:spPr>
          <a:xfrm flipH="1">
            <a:off x="3856525" y="8695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txBox="1"/>
          <p:nvPr/>
        </p:nvSpPr>
        <p:spPr>
          <a:xfrm>
            <a:off x="4875025" y="1412875"/>
            <a:ext cx="15276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Jane</a:t>
            </a:r>
            <a:endParaRPr/>
          </a:p>
          <a:p>
            <a:pPr indent="0" lvl="0" marL="0" rtl="0" algn="l">
              <a:spcBef>
                <a:spcPts val="0"/>
              </a:spcBef>
              <a:spcAft>
                <a:spcPts val="0"/>
              </a:spcAft>
              <a:buNone/>
            </a:pPr>
            <a:r>
              <a:rPr lang="en"/>
              <a:t>Smith</a:t>
            </a:r>
            <a:endParaRPr/>
          </a:p>
        </p:txBody>
      </p:sp>
      <p:sp>
        <p:nvSpPr>
          <p:cNvPr id="98" name="Google Shape;98;p15"/>
          <p:cNvSpPr/>
          <p:nvPr/>
        </p:nvSpPr>
        <p:spPr>
          <a:xfrm>
            <a:off x="3874525" y="2611575"/>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Upcoming Appointments</a:t>
            </a:r>
            <a:endParaRPr/>
          </a:p>
        </p:txBody>
      </p:sp>
      <p:sp>
        <p:nvSpPr>
          <p:cNvPr id="99" name="Google Shape;99;p15"/>
          <p:cNvSpPr/>
          <p:nvPr/>
        </p:nvSpPr>
        <p:spPr>
          <a:xfrm>
            <a:off x="7644000" y="2736825"/>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txBox="1"/>
          <p:nvPr/>
        </p:nvSpPr>
        <p:spPr>
          <a:xfrm>
            <a:off x="7154125" y="1619675"/>
            <a:ext cx="9105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Phone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solidFill>
                  <a:schemeClr val="dk1"/>
                </a:solidFill>
              </a:rPr>
              <a:t>412-267-6654</a:t>
            </a:r>
            <a:endParaRPr sz="700">
              <a:solidFill>
                <a:schemeClr val="dk1"/>
              </a:solidFill>
            </a:endParaRPr>
          </a:p>
          <a:p>
            <a:pPr indent="0" lvl="0" marL="0" rtl="0" algn="l">
              <a:spcBef>
                <a:spcPts val="0"/>
              </a:spcBef>
              <a:spcAft>
                <a:spcPts val="0"/>
              </a:spcAft>
              <a:buNone/>
            </a:pPr>
            <a:r>
              <a:t/>
            </a:r>
            <a:endParaRPr sz="700"/>
          </a:p>
        </p:txBody>
      </p:sp>
      <p:sp>
        <p:nvSpPr>
          <p:cNvPr id="101" name="Google Shape;101;p15"/>
          <p:cNvSpPr txBox="1"/>
          <p:nvPr/>
        </p:nvSpPr>
        <p:spPr>
          <a:xfrm>
            <a:off x="3931025" y="1088275"/>
            <a:ext cx="9105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Customer Since</a:t>
            </a:r>
            <a:endParaRPr sz="700"/>
          </a:p>
          <a:p>
            <a:pPr indent="0" lvl="0" marL="0" rtl="0" algn="ctr">
              <a:spcBef>
                <a:spcPts val="0"/>
              </a:spcBef>
              <a:spcAft>
                <a:spcPts val="0"/>
              </a:spcAft>
              <a:buNone/>
            </a:pPr>
            <a:r>
              <a:rPr lang="en" sz="700"/>
              <a:t>5/17/2017</a:t>
            </a:r>
            <a:endParaRPr sz="700"/>
          </a:p>
        </p:txBody>
      </p:sp>
      <p:sp>
        <p:nvSpPr>
          <p:cNvPr id="102" name="Google Shape;102;p15"/>
          <p:cNvSpPr txBox="1"/>
          <p:nvPr/>
        </p:nvSpPr>
        <p:spPr>
          <a:xfrm>
            <a:off x="7137482" y="1302575"/>
            <a:ext cx="8427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Contact</a:t>
            </a:r>
            <a:endParaRPr/>
          </a:p>
        </p:txBody>
      </p:sp>
      <p:sp>
        <p:nvSpPr>
          <p:cNvPr id="103" name="Google Shape;103;p15"/>
          <p:cNvSpPr txBox="1"/>
          <p:nvPr/>
        </p:nvSpPr>
        <p:spPr>
          <a:xfrm>
            <a:off x="7154125" y="2043525"/>
            <a:ext cx="9105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Email</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jsmith@gmail.com</a:t>
            </a:r>
            <a:endParaRPr sz="700"/>
          </a:p>
        </p:txBody>
      </p:sp>
      <p:sp>
        <p:nvSpPr>
          <p:cNvPr id="104" name="Google Shape;104;p15"/>
          <p:cNvSpPr txBox="1"/>
          <p:nvPr/>
        </p:nvSpPr>
        <p:spPr>
          <a:xfrm>
            <a:off x="5722825" y="1423025"/>
            <a:ext cx="1332900" cy="9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Bio</a:t>
            </a:r>
            <a:endParaRPr/>
          </a:p>
          <a:p>
            <a:pPr indent="0" lvl="0" marL="0" rtl="0" algn="l">
              <a:spcBef>
                <a:spcPts val="0"/>
              </a:spcBef>
              <a:spcAft>
                <a:spcPts val="0"/>
              </a:spcAft>
              <a:buNone/>
            </a:pPr>
            <a:r>
              <a:rPr lang="en"/>
              <a:t>Goals</a:t>
            </a:r>
            <a:endParaRPr/>
          </a:p>
          <a:p>
            <a:pPr indent="0" lvl="0" marL="0" rtl="0" algn="l">
              <a:spcBef>
                <a:spcPts val="0"/>
              </a:spcBef>
              <a:spcAft>
                <a:spcPts val="0"/>
              </a:spcAft>
              <a:buNone/>
            </a:pPr>
            <a:r>
              <a:rPr lang="en"/>
              <a:t>Personality Type</a:t>
            </a:r>
            <a:endParaRPr/>
          </a:p>
        </p:txBody>
      </p:sp>
      <p:sp>
        <p:nvSpPr>
          <p:cNvPr id="105" name="Google Shape;105;p15"/>
          <p:cNvSpPr txBox="1"/>
          <p:nvPr/>
        </p:nvSpPr>
        <p:spPr>
          <a:xfrm>
            <a:off x="4875025" y="2144475"/>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Pittsburgh</a:t>
            </a:r>
            <a:endParaRPr sz="700"/>
          </a:p>
          <a:p>
            <a:pPr indent="0" lvl="0" marL="0" rtl="0" algn="l">
              <a:spcBef>
                <a:spcPts val="0"/>
              </a:spcBef>
              <a:spcAft>
                <a:spcPts val="0"/>
              </a:spcAft>
              <a:buNone/>
            </a:pPr>
            <a:r>
              <a:rPr lang="en" sz="700"/>
              <a:t>Tapestry</a:t>
            </a:r>
            <a:r>
              <a:rPr lang="en" sz="700"/>
              <a:t> Type</a:t>
            </a:r>
            <a:endParaRPr sz="700"/>
          </a:p>
        </p:txBody>
      </p:sp>
      <p:pic>
        <p:nvPicPr>
          <p:cNvPr id="106" name="Google Shape;106;p15"/>
          <p:cNvPicPr preferRelativeResize="0"/>
          <p:nvPr/>
        </p:nvPicPr>
        <p:blipFill rotWithShape="1">
          <a:blip r:embed="rId4">
            <a:alphaModFix/>
          </a:blip>
          <a:srcRect b="25607" l="56146" r="0" t="3771"/>
          <a:stretch/>
        </p:blipFill>
        <p:spPr>
          <a:xfrm>
            <a:off x="3998825" y="1412886"/>
            <a:ext cx="842700" cy="1017801"/>
          </a:xfrm>
          <a:prstGeom prst="rect">
            <a:avLst/>
          </a:prstGeom>
          <a:noFill/>
          <a:ln>
            <a:noFill/>
          </a:ln>
        </p:spPr>
      </p:pic>
      <p:sp>
        <p:nvSpPr>
          <p:cNvPr id="107" name="Google Shape;107;p15"/>
          <p:cNvSpPr txBox="1"/>
          <p:nvPr/>
        </p:nvSpPr>
        <p:spPr>
          <a:xfrm>
            <a:off x="0" y="142700"/>
            <a:ext cx="21567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Customer Profile Page - Account Status</a:t>
            </a:r>
            <a:endParaRPr/>
          </a:p>
        </p:txBody>
      </p:sp>
      <p:sp>
        <p:nvSpPr>
          <p:cNvPr id="108" name="Google Shape;108;p15"/>
          <p:cNvSpPr txBox="1"/>
          <p:nvPr/>
        </p:nvSpPr>
        <p:spPr>
          <a:xfrm>
            <a:off x="-24050" y="996200"/>
            <a:ext cx="2649900" cy="23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This page represents a customer profile page. Here are the guidelines to determining an account status:</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Active means:</a:t>
            </a:r>
            <a:endParaRPr sz="800"/>
          </a:p>
          <a:p>
            <a:pPr indent="-279400" lvl="0" marL="457200" rtl="0" algn="l">
              <a:spcBef>
                <a:spcPts val="0"/>
              </a:spcBef>
              <a:spcAft>
                <a:spcPts val="0"/>
              </a:spcAft>
              <a:buSzPts val="800"/>
              <a:buChar char="●"/>
            </a:pPr>
            <a:r>
              <a:rPr lang="en" sz="800"/>
              <a:t>Has created an account within the app</a:t>
            </a:r>
            <a:endParaRPr sz="800"/>
          </a:p>
          <a:p>
            <a:pPr indent="-279400" lvl="0" marL="457200" rtl="0" algn="l">
              <a:spcBef>
                <a:spcPts val="0"/>
              </a:spcBef>
              <a:spcAft>
                <a:spcPts val="0"/>
              </a:spcAft>
              <a:buSzPts val="800"/>
              <a:buChar char="●"/>
            </a:pPr>
            <a:r>
              <a:rPr lang="en" sz="800"/>
              <a:t>Has logged into or interacted within the app within the past 60 days</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Inactive means</a:t>
            </a:r>
            <a:endParaRPr sz="800"/>
          </a:p>
          <a:p>
            <a:pPr indent="-279400" lvl="0" marL="457200" rtl="0" algn="l">
              <a:spcBef>
                <a:spcPts val="0"/>
              </a:spcBef>
              <a:spcAft>
                <a:spcPts val="0"/>
              </a:spcAft>
              <a:buSzPts val="800"/>
              <a:buChar char="●"/>
            </a:pPr>
            <a:r>
              <a:rPr lang="en" sz="800"/>
              <a:t>Has created an account within the app OR has never created an account within the app OR</a:t>
            </a:r>
            <a:endParaRPr sz="800"/>
          </a:p>
          <a:p>
            <a:pPr indent="-279400" lvl="0" marL="457200" rtl="0" algn="l">
              <a:spcBef>
                <a:spcPts val="0"/>
              </a:spcBef>
              <a:spcAft>
                <a:spcPts val="0"/>
              </a:spcAft>
              <a:buSzPts val="800"/>
              <a:buChar char="●"/>
            </a:pPr>
            <a:r>
              <a:rPr lang="en" sz="800"/>
              <a:t>Has not logged in or interacted with the app in over 60 days</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Incomplete means</a:t>
            </a:r>
            <a:endParaRPr sz="800"/>
          </a:p>
          <a:p>
            <a:pPr indent="-279400" lvl="0" marL="457200" rtl="0" algn="l">
              <a:spcBef>
                <a:spcPts val="0"/>
              </a:spcBef>
              <a:spcAft>
                <a:spcPts val="0"/>
              </a:spcAft>
              <a:buSzPts val="800"/>
              <a:buChar char="●"/>
            </a:pPr>
            <a:r>
              <a:rPr lang="en" sz="800"/>
              <a:t>Has an upcoming appointment</a:t>
            </a:r>
            <a:endParaRPr sz="800"/>
          </a:p>
          <a:p>
            <a:pPr indent="-279400" lvl="0" marL="457200" rtl="0" algn="l">
              <a:spcBef>
                <a:spcPts val="0"/>
              </a:spcBef>
              <a:spcAft>
                <a:spcPts val="0"/>
              </a:spcAft>
              <a:buSzPts val="800"/>
              <a:buChar char="●"/>
            </a:pPr>
            <a:r>
              <a:rPr lang="en" sz="800"/>
              <a:t>H</a:t>
            </a:r>
            <a:r>
              <a:rPr lang="en" sz="800"/>
              <a:t>as not created an account within the app</a:t>
            </a:r>
            <a:endParaRPr sz="800"/>
          </a:p>
          <a:p>
            <a:pPr indent="0" lvl="0" marL="0" rtl="0" algn="l">
              <a:spcBef>
                <a:spcPts val="0"/>
              </a:spcBef>
              <a:spcAft>
                <a:spcPts val="0"/>
              </a:spcAft>
              <a:buNone/>
            </a:pPr>
            <a:r>
              <a:t/>
            </a:r>
            <a:endParaRPr sz="800"/>
          </a:p>
        </p:txBody>
      </p:sp>
      <p:sp>
        <p:nvSpPr>
          <p:cNvPr id="109" name="Google Shape;109;p15"/>
          <p:cNvSpPr txBox="1"/>
          <p:nvPr/>
        </p:nvSpPr>
        <p:spPr>
          <a:xfrm>
            <a:off x="3888575" y="2368125"/>
            <a:ext cx="10632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Last Login: Date, Time</a:t>
            </a:r>
            <a:endParaRPr sz="700"/>
          </a:p>
        </p:txBody>
      </p:sp>
      <p:sp>
        <p:nvSpPr>
          <p:cNvPr id="110" name="Google Shape;110;p15"/>
          <p:cNvSpPr txBox="1"/>
          <p:nvPr/>
        </p:nvSpPr>
        <p:spPr>
          <a:xfrm>
            <a:off x="6696150" y="869550"/>
            <a:ext cx="16269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Account Status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2"/>
          <p:cNvSpPr txBox="1"/>
          <p:nvPr/>
        </p:nvSpPr>
        <p:spPr>
          <a:xfrm>
            <a:off x="243300" y="148075"/>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Upcoming appointment module</a:t>
            </a:r>
            <a:endParaRPr/>
          </a:p>
        </p:txBody>
      </p:sp>
      <p:sp>
        <p:nvSpPr>
          <p:cNvPr id="601" name="Google Shape;601;p42"/>
          <p:cNvSpPr txBox="1"/>
          <p:nvPr/>
        </p:nvSpPr>
        <p:spPr>
          <a:xfrm>
            <a:off x="275525" y="1001575"/>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Once a customer clicks their upcoming appointment, it will take them inside of that appointment where they can edit and update details.</a:t>
            </a:r>
            <a:endParaRPr sz="900"/>
          </a:p>
        </p:txBody>
      </p:sp>
      <p:grpSp>
        <p:nvGrpSpPr>
          <p:cNvPr id="602" name="Google Shape;602;p42"/>
          <p:cNvGrpSpPr/>
          <p:nvPr/>
        </p:nvGrpSpPr>
        <p:grpSpPr>
          <a:xfrm>
            <a:off x="3278325" y="84775"/>
            <a:ext cx="2587361" cy="4838701"/>
            <a:chOff x="3278325" y="84775"/>
            <a:chExt cx="2587361" cy="4838701"/>
          </a:xfrm>
        </p:grpSpPr>
        <p:pic>
          <p:nvPicPr>
            <p:cNvPr id="603" name="Google Shape;603;p4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604" name="Google Shape;604;p42"/>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605" name="Google Shape;605;p42"/>
            <p:cNvGrpSpPr/>
            <p:nvPr/>
          </p:nvGrpSpPr>
          <p:grpSpPr>
            <a:xfrm>
              <a:off x="3586200" y="2998825"/>
              <a:ext cx="1950900" cy="320100"/>
              <a:chOff x="3586200" y="3404100"/>
              <a:chExt cx="1950900" cy="320100"/>
            </a:xfrm>
          </p:grpSpPr>
          <p:sp>
            <p:nvSpPr>
              <p:cNvPr id="606" name="Google Shape;606;p42"/>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607" name="Google Shape;607;p42"/>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 name="Google Shape;608;p42"/>
            <p:cNvSpPr/>
            <p:nvPr/>
          </p:nvSpPr>
          <p:spPr>
            <a:xfrm>
              <a:off x="3586200" y="3871271"/>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grpSp>
          <p:nvGrpSpPr>
            <p:cNvPr id="609" name="Google Shape;609;p42"/>
            <p:cNvGrpSpPr/>
            <p:nvPr/>
          </p:nvGrpSpPr>
          <p:grpSpPr>
            <a:xfrm>
              <a:off x="3577197" y="641036"/>
              <a:ext cx="1968907" cy="1215488"/>
              <a:chOff x="3580197" y="1435411"/>
              <a:chExt cx="1968907" cy="1215488"/>
            </a:xfrm>
          </p:grpSpPr>
          <p:grpSp>
            <p:nvGrpSpPr>
              <p:cNvPr id="610" name="Google Shape;610;p42"/>
              <p:cNvGrpSpPr/>
              <p:nvPr/>
            </p:nvGrpSpPr>
            <p:grpSpPr>
              <a:xfrm>
                <a:off x="3580197" y="1435411"/>
                <a:ext cx="1968907" cy="1215488"/>
                <a:chOff x="3580197" y="1435411"/>
                <a:chExt cx="1968907" cy="1215488"/>
              </a:xfrm>
            </p:grpSpPr>
            <p:grpSp>
              <p:nvGrpSpPr>
                <p:cNvPr id="611" name="Google Shape;611;p42"/>
                <p:cNvGrpSpPr/>
                <p:nvPr/>
              </p:nvGrpSpPr>
              <p:grpSpPr>
                <a:xfrm>
                  <a:off x="3580197" y="1435411"/>
                  <a:ext cx="1968907" cy="1215488"/>
                  <a:chOff x="3595650" y="1593400"/>
                  <a:chExt cx="1952700" cy="1215488"/>
                </a:xfrm>
              </p:grpSpPr>
              <p:sp>
                <p:nvSpPr>
                  <p:cNvPr id="612" name="Google Shape;612;p42"/>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 name="Google Shape;613;p42"/>
                  <p:cNvGrpSpPr/>
                  <p:nvPr/>
                </p:nvGrpSpPr>
                <p:grpSpPr>
                  <a:xfrm>
                    <a:off x="3595650" y="2285413"/>
                    <a:ext cx="1952700" cy="523475"/>
                    <a:chOff x="3595650" y="2339550"/>
                    <a:chExt cx="1952700" cy="523475"/>
                  </a:xfrm>
                </p:grpSpPr>
                <p:sp>
                  <p:nvSpPr>
                    <p:cNvPr id="614" name="Google Shape;614;p42"/>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5" name="Google Shape;615;p42"/>
                    <p:cNvPicPr preferRelativeResize="0"/>
                    <p:nvPr/>
                  </p:nvPicPr>
                  <p:blipFill rotWithShape="1">
                    <a:blip r:embed="rId4">
                      <a:alphaModFix/>
                    </a:blip>
                    <a:srcRect b="0" l="0" r="1603" t="0"/>
                    <a:stretch/>
                  </p:blipFill>
                  <p:spPr>
                    <a:xfrm>
                      <a:off x="3656400" y="2673488"/>
                      <a:ext cx="153650" cy="156989"/>
                    </a:xfrm>
                    <a:prstGeom prst="rect">
                      <a:avLst/>
                    </a:prstGeom>
                    <a:noFill/>
                    <a:ln>
                      <a:noFill/>
                    </a:ln>
                  </p:spPr>
                </p:pic>
                <p:sp>
                  <p:nvSpPr>
                    <p:cNvPr id="616" name="Google Shape;616;p42"/>
                    <p:cNvSpPr/>
                    <p:nvPr/>
                  </p:nvSpPr>
                  <p:spPr>
                    <a:xfrm>
                      <a:off x="4163179" y="2597651"/>
                      <a:ext cx="2469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2"/>
                    <p:cNvSpPr txBox="1"/>
                    <p:nvPr/>
                  </p:nvSpPr>
                  <p:spPr>
                    <a:xfrm>
                      <a:off x="3625125" y="2339550"/>
                      <a:ext cx="1831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grpSp>
              <p:sp>
                <p:nvSpPr>
                  <p:cNvPr id="618" name="Google Shape;618;p42"/>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619" name="Google Shape;619;p42"/>
                  <p:cNvSpPr txBox="1"/>
                  <p:nvPr/>
                </p:nvSpPr>
                <p:spPr>
                  <a:xfrm>
                    <a:off x="3698701" y="2543525"/>
                    <a:ext cx="5154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grpSp>
            <p:sp>
              <p:nvSpPr>
                <p:cNvPr id="620" name="Google Shape;620;p42"/>
                <p:cNvSpPr/>
                <p:nvPr/>
              </p:nvSpPr>
              <p:spPr>
                <a:xfrm>
                  <a:off x="4604550" y="1971300"/>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grpSp>
          <p:sp>
            <p:nvSpPr>
              <p:cNvPr id="621" name="Google Shape;621;p42"/>
              <p:cNvSpPr txBox="1"/>
              <p:nvPr/>
            </p:nvSpPr>
            <p:spPr>
              <a:xfrm>
                <a:off x="4315888" y="234443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grpSp>
        <p:sp>
          <p:nvSpPr>
            <p:cNvPr id="622" name="Google Shape;622;p42"/>
            <p:cNvSpPr/>
            <p:nvPr/>
          </p:nvSpPr>
          <p:spPr>
            <a:xfrm>
              <a:off x="3998628" y="3440261"/>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2"/>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624" name="Google Shape;624;p42"/>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625" name="Google Shape;625;p42"/>
            <p:cNvSpPr/>
            <p:nvPr/>
          </p:nvSpPr>
          <p:spPr>
            <a:xfrm>
              <a:off x="4831253" y="3440248"/>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2"/>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627" name="Google Shape;627;p42"/>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628" name="Google Shape;628;p42"/>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grpSp>
          <p:nvGrpSpPr>
            <p:cNvPr id="629" name="Google Shape;629;p42"/>
            <p:cNvGrpSpPr/>
            <p:nvPr/>
          </p:nvGrpSpPr>
          <p:grpSpPr>
            <a:xfrm>
              <a:off x="3596550" y="4284550"/>
              <a:ext cx="1950900" cy="360000"/>
              <a:chOff x="3596550" y="4284550"/>
              <a:chExt cx="1950900" cy="360000"/>
            </a:xfrm>
          </p:grpSpPr>
          <p:grpSp>
            <p:nvGrpSpPr>
              <p:cNvPr id="630" name="Google Shape;630;p42"/>
              <p:cNvGrpSpPr/>
              <p:nvPr/>
            </p:nvGrpSpPr>
            <p:grpSpPr>
              <a:xfrm>
                <a:off x="3596550" y="4284550"/>
                <a:ext cx="1950900" cy="360000"/>
                <a:chOff x="3596550" y="4284550"/>
                <a:chExt cx="1950900" cy="360000"/>
              </a:xfrm>
            </p:grpSpPr>
            <p:sp>
              <p:nvSpPr>
                <p:cNvPr id="631" name="Google Shape;631;p4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2" name="Google Shape;632;p42"/>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633" name="Google Shape;633;p42"/>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634" name="Google Shape;634;p42"/>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635" name="Google Shape;635;p42"/>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636" name="Google Shape;636;p42"/>
              <p:cNvPicPr preferRelativeResize="0"/>
              <p:nvPr/>
            </p:nvPicPr>
            <p:blipFill>
              <a:blip r:embed="rId9">
                <a:alphaModFix/>
              </a:blip>
              <a:stretch>
                <a:fillRect/>
              </a:stretch>
            </p:blipFill>
            <p:spPr>
              <a:xfrm>
                <a:off x="4822339" y="4357425"/>
                <a:ext cx="228975" cy="230175"/>
              </a:xfrm>
              <a:prstGeom prst="rect">
                <a:avLst/>
              </a:prstGeom>
              <a:noFill/>
              <a:ln>
                <a:noFill/>
              </a:ln>
            </p:spPr>
          </p:pic>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4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a:t>
            </a:r>
            <a:r>
              <a:rPr lang="en"/>
              <a:t>.Notifications for Upcoming Appointments</a:t>
            </a:r>
            <a:endParaRPr/>
          </a:p>
        </p:txBody>
      </p:sp>
      <p:sp>
        <p:nvSpPr>
          <p:cNvPr id="642" name="Google Shape;642;p4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4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648" name="Google Shape;648;p44"/>
          <p:cNvSpPr txBox="1"/>
          <p:nvPr/>
        </p:nvSpPr>
        <p:spPr>
          <a:xfrm>
            <a:off x="3596550" y="496825"/>
            <a:ext cx="22986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Good [time of day] </a:t>
            </a:r>
            <a:endParaRPr sz="1500"/>
          </a:p>
          <a:p>
            <a:pPr indent="0" lvl="0" marL="0" rtl="0" algn="l">
              <a:spcBef>
                <a:spcPts val="0"/>
              </a:spcBef>
              <a:spcAft>
                <a:spcPts val="0"/>
              </a:spcAft>
              <a:buNone/>
            </a:pPr>
            <a:r>
              <a:rPr lang="en" sz="1500"/>
              <a:t>[Name]</a:t>
            </a:r>
            <a:endParaRPr sz="1500"/>
          </a:p>
          <a:p>
            <a:pPr indent="0" lvl="0" marL="0" rtl="0" algn="l">
              <a:spcBef>
                <a:spcPts val="0"/>
              </a:spcBef>
              <a:spcAft>
                <a:spcPts val="0"/>
              </a:spcAft>
              <a:buNone/>
            </a:pPr>
            <a:r>
              <a:t/>
            </a:r>
            <a:endParaRPr sz="1500"/>
          </a:p>
        </p:txBody>
      </p:sp>
      <p:cxnSp>
        <p:nvCxnSpPr>
          <p:cNvPr id="649" name="Google Shape;649;p44"/>
          <p:cNvCxnSpPr/>
          <p:nvPr/>
        </p:nvCxnSpPr>
        <p:spPr>
          <a:xfrm>
            <a:off x="3686450" y="1880638"/>
            <a:ext cx="1793100" cy="0"/>
          </a:xfrm>
          <a:prstGeom prst="straightConnector1">
            <a:avLst/>
          </a:prstGeom>
          <a:noFill/>
          <a:ln cap="flat" cmpd="sng" w="38100">
            <a:solidFill>
              <a:schemeClr val="dk2"/>
            </a:solidFill>
            <a:prstDash val="solid"/>
            <a:round/>
            <a:headEnd len="med" w="med" type="none"/>
            <a:tailEnd len="med" w="med" type="none"/>
          </a:ln>
        </p:spPr>
      </p:cxnSp>
      <p:sp>
        <p:nvSpPr>
          <p:cNvPr id="650" name="Google Shape;650;p44"/>
          <p:cNvSpPr/>
          <p:nvPr/>
        </p:nvSpPr>
        <p:spPr>
          <a:xfrm>
            <a:off x="3859225"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4"/>
          <p:cNvSpPr/>
          <p:nvPr/>
        </p:nvSpPr>
        <p:spPr>
          <a:xfrm>
            <a:off x="4481638"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4"/>
          <p:cNvSpPr/>
          <p:nvPr/>
        </p:nvSpPr>
        <p:spPr>
          <a:xfrm>
            <a:off x="5104050"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4"/>
          <p:cNvSpPr txBox="1"/>
          <p:nvPr/>
        </p:nvSpPr>
        <p:spPr>
          <a:xfrm>
            <a:off x="3607550" y="1143250"/>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654" name="Google Shape;654;p44"/>
          <p:cNvSpPr txBox="1"/>
          <p:nvPr/>
        </p:nvSpPr>
        <p:spPr>
          <a:xfrm>
            <a:off x="4458975" y="1143250"/>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3%</a:t>
            </a:r>
            <a:endParaRPr sz="1800"/>
          </a:p>
          <a:p>
            <a:pPr indent="0" lvl="0" marL="0" rtl="0" algn="r">
              <a:spcBef>
                <a:spcPts val="0"/>
              </a:spcBef>
              <a:spcAft>
                <a:spcPts val="0"/>
              </a:spcAft>
              <a:buNone/>
            </a:pPr>
            <a:r>
              <a:rPr lang="en" sz="1200"/>
              <a:t>Discount</a:t>
            </a:r>
            <a:endParaRPr sz="1200"/>
          </a:p>
        </p:txBody>
      </p:sp>
      <p:sp>
        <p:nvSpPr>
          <p:cNvPr id="655" name="Google Shape;655;p44"/>
          <p:cNvSpPr/>
          <p:nvPr/>
        </p:nvSpPr>
        <p:spPr>
          <a:xfrm>
            <a:off x="3596550" y="2085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rPr>
              <a:t>Perks you can get with points</a:t>
            </a:r>
            <a:endParaRPr sz="600" u="sng"/>
          </a:p>
        </p:txBody>
      </p:sp>
      <p:sp>
        <p:nvSpPr>
          <p:cNvPr id="656" name="Google Shape;656;p44"/>
          <p:cNvSpPr/>
          <p:nvPr/>
        </p:nvSpPr>
        <p:spPr>
          <a:xfrm>
            <a:off x="5289350" y="2175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4"/>
          <p:cNvSpPr/>
          <p:nvPr/>
        </p:nvSpPr>
        <p:spPr>
          <a:xfrm>
            <a:off x="3596500" y="25781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658" name="Google Shape;658;p44"/>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659" name="Google Shape;659;p44"/>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Appointment Notifications</a:t>
            </a:r>
            <a:endParaRPr/>
          </a:p>
        </p:txBody>
      </p:sp>
      <p:sp>
        <p:nvSpPr>
          <p:cNvPr id="660" name="Google Shape;660;p44"/>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Whenever there are relevant appointment updates, a module will appear indicating such to the customer. Upon clicking the module customer will be taken to the notifications page</a:t>
            </a:r>
            <a:endParaRPr sz="900"/>
          </a:p>
        </p:txBody>
      </p:sp>
      <p:sp>
        <p:nvSpPr>
          <p:cNvPr id="661" name="Google Shape;661;p44"/>
          <p:cNvSpPr/>
          <p:nvPr/>
        </p:nvSpPr>
        <p:spPr>
          <a:xfrm>
            <a:off x="3596500" y="31382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New notification(s) about your upcoming appointment(s)</a:t>
            </a:r>
            <a:endParaRPr/>
          </a:p>
        </p:txBody>
      </p:sp>
      <p:sp>
        <p:nvSpPr>
          <p:cNvPr id="662" name="Google Shape;662;p44"/>
          <p:cNvSpPr/>
          <p:nvPr/>
        </p:nvSpPr>
        <p:spPr>
          <a:xfrm>
            <a:off x="3579100" y="371140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Click here to check out The Home Team Deal of The Month!</a:t>
            </a:r>
            <a:endParaRPr/>
          </a:p>
        </p:txBody>
      </p:sp>
      <p:sp>
        <p:nvSpPr>
          <p:cNvPr id="663" name="Google Shape;663;p44"/>
          <p:cNvSpPr/>
          <p:nvPr/>
        </p:nvSpPr>
        <p:spPr>
          <a:xfrm>
            <a:off x="2174300" y="3021700"/>
            <a:ext cx="1374000" cy="6870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 name="Google Shape;664;p44"/>
          <p:cNvGrpSpPr/>
          <p:nvPr/>
        </p:nvGrpSpPr>
        <p:grpSpPr>
          <a:xfrm>
            <a:off x="3596550" y="4284550"/>
            <a:ext cx="1950900" cy="360000"/>
            <a:chOff x="3596550" y="4284550"/>
            <a:chExt cx="1950900" cy="360000"/>
          </a:xfrm>
        </p:grpSpPr>
        <p:grpSp>
          <p:nvGrpSpPr>
            <p:cNvPr id="665" name="Google Shape;665;p44"/>
            <p:cNvGrpSpPr/>
            <p:nvPr/>
          </p:nvGrpSpPr>
          <p:grpSpPr>
            <a:xfrm>
              <a:off x="3596550" y="4284550"/>
              <a:ext cx="1950900" cy="360000"/>
              <a:chOff x="3596550" y="4284550"/>
              <a:chExt cx="1950900" cy="360000"/>
            </a:xfrm>
          </p:grpSpPr>
          <p:sp>
            <p:nvSpPr>
              <p:cNvPr id="666" name="Google Shape;666;p4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7" name="Google Shape;667;p44"/>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668" name="Google Shape;668;p4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669" name="Google Shape;669;p44"/>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670" name="Google Shape;670;p44"/>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671" name="Google Shape;671;p44"/>
            <p:cNvPicPr preferRelativeResize="0"/>
            <p:nvPr/>
          </p:nvPicPr>
          <p:blipFill>
            <a:blip r:embed="rId8">
              <a:alphaModFix/>
            </a:blip>
            <a:stretch>
              <a:fillRect/>
            </a:stretch>
          </p:blipFill>
          <p:spPr>
            <a:xfrm>
              <a:off x="4822339" y="4357425"/>
              <a:ext cx="228975" cy="230175"/>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4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677" name="Google Shape;677;p45"/>
          <p:cNvSpPr txBox="1"/>
          <p:nvPr/>
        </p:nvSpPr>
        <p:spPr>
          <a:xfrm>
            <a:off x="3688350" y="496275"/>
            <a:ext cx="1767300" cy="3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Notifications</a:t>
            </a:r>
            <a:endParaRPr sz="1500"/>
          </a:p>
        </p:txBody>
      </p:sp>
      <p:sp>
        <p:nvSpPr>
          <p:cNvPr id="678" name="Google Shape;678;p45"/>
          <p:cNvSpPr/>
          <p:nvPr/>
        </p:nvSpPr>
        <p:spPr>
          <a:xfrm>
            <a:off x="3585550" y="871800"/>
            <a:ext cx="1950900" cy="54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[Team Member name] has requested to change appointment time from [time] to [time]</a:t>
            </a:r>
            <a:endParaRPr sz="600" u="sng"/>
          </a:p>
        </p:txBody>
      </p:sp>
      <p:sp>
        <p:nvSpPr>
          <p:cNvPr id="679" name="Google Shape;679;p45"/>
          <p:cNvSpPr/>
          <p:nvPr/>
        </p:nvSpPr>
        <p:spPr>
          <a:xfrm>
            <a:off x="3585550" y="1485825"/>
            <a:ext cx="1950900" cy="54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[Team Member name] has sent you a new message</a:t>
            </a:r>
            <a:endParaRPr sz="600" u="sng"/>
          </a:p>
        </p:txBody>
      </p:sp>
      <p:sp>
        <p:nvSpPr>
          <p:cNvPr id="680" name="Google Shape;680;p45"/>
          <p:cNvSpPr/>
          <p:nvPr/>
        </p:nvSpPr>
        <p:spPr>
          <a:xfrm>
            <a:off x="3596550" y="2144800"/>
            <a:ext cx="1950900" cy="54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Special rewards perk 50 Points to complete your user profile</a:t>
            </a:r>
            <a:endParaRPr sz="600" u="sng"/>
          </a:p>
        </p:txBody>
      </p:sp>
      <p:sp>
        <p:nvSpPr>
          <p:cNvPr id="681" name="Google Shape;681;p4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Notifications Page</a:t>
            </a:r>
            <a:endParaRPr/>
          </a:p>
        </p:txBody>
      </p:sp>
      <p:sp>
        <p:nvSpPr>
          <p:cNvPr id="682" name="Google Shape;682;p45"/>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Once a customer clicks the notifications module, they will be taken to the notifications page.</a:t>
            </a:r>
            <a:endParaRPr sz="900"/>
          </a:p>
        </p:txBody>
      </p:sp>
      <p:grpSp>
        <p:nvGrpSpPr>
          <p:cNvPr id="683" name="Google Shape;683;p45"/>
          <p:cNvGrpSpPr/>
          <p:nvPr/>
        </p:nvGrpSpPr>
        <p:grpSpPr>
          <a:xfrm>
            <a:off x="3596550" y="4284550"/>
            <a:ext cx="1950900" cy="360000"/>
            <a:chOff x="3596550" y="4284550"/>
            <a:chExt cx="1950900" cy="360000"/>
          </a:xfrm>
        </p:grpSpPr>
        <p:grpSp>
          <p:nvGrpSpPr>
            <p:cNvPr id="684" name="Google Shape;684;p45"/>
            <p:cNvGrpSpPr/>
            <p:nvPr/>
          </p:nvGrpSpPr>
          <p:grpSpPr>
            <a:xfrm>
              <a:off x="3596550" y="4284550"/>
              <a:ext cx="1950900" cy="360000"/>
              <a:chOff x="3596550" y="4284550"/>
              <a:chExt cx="1950900" cy="360000"/>
            </a:xfrm>
          </p:grpSpPr>
          <p:sp>
            <p:nvSpPr>
              <p:cNvPr id="685" name="Google Shape;685;p4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6" name="Google Shape;686;p45"/>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687" name="Google Shape;687;p4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688" name="Google Shape;688;p45"/>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689" name="Google Shape;689;p45"/>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690" name="Google Shape;690;p45"/>
            <p:cNvPicPr preferRelativeResize="0"/>
            <p:nvPr/>
          </p:nvPicPr>
          <p:blipFill>
            <a:blip r:embed="rId8">
              <a:alphaModFix/>
            </a:blip>
            <a:stretch>
              <a:fillRect/>
            </a:stretch>
          </p:blipFill>
          <p:spPr>
            <a:xfrm>
              <a:off x="4822339" y="4357425"/>
              <a:ext cx="228975" cy="230175"/>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4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t>
            </a:r>
            <a:r>
              <a:rPr lang="en"/>
              <a:t>. Home Team Special Offers</a:t>
            </a:r>
            <a:endParaRPr/>
          </a:p>
        </p:txBody>
      </p:sp>
      <p:sp>
        <p:nvSpPr>
          <p:cNvPr id="696" name="Google Shape;696;p4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4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702" name="Google Shape;702;p47"/>
          <p:cNvSpPr txBox="1"/>
          <p:nvPr/>
        </p:nvSpPr>
        <p:spPr>
          <a:xfrm>
            <a:off x="3596550" y="496825"/>
            <a:ext cx="22986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Good [time of day] </a:t>
            </a:r>
            <a:endParaRPr sz="1500"/>
          </a:p>
          <a:p>
            <a:pPr indent="0" lvl="0" marL="0" rtl="0" algn="l">
              <a:spcBef>
                <a:spcPts val="0"/>
              </a:spcBef>
              <a:spcAft>
                <a:spcPts val="0"/>
              </a:spcAft>
              <a:buNone/>
            </a:pPr>
            <a:r>
              <a:rPr lang="en" sz="1500"/>
              <a:t>[Name]</a:t>
            </a:r>
            <a:endParaRPr sz="1500"/>
          </a:p>
          <a:p>
            <a:pPr indent="0" lvl="0" marL="0" rtl="0" algn="l">
              <a:spcBef>
                <a:spcPts val="0"/>
              </a:spcBef>
              <a:spcAft>
                <a:spcPts val="0"/>
              </a:spcAft>
              <a:buNone/>
            </a:pPr>
            <a:r>
              <a:t/>
            </a:r>
            <a:endParaRPr sz="1500"/>
          </a:p>
        </p:txBody>
      </p:sp>
      <p:cxnSp>
        <p:nvCxnSpPr>
          <p:cNvPr id="703" name="Google Shape;703;p47"/>
          <p:cNvCxnSpPr/>
          <p:nvPr/>
        </p:nvCxnSpPr>
        <p:spPr>
          <a:xfrm>
            <a:off x="3686450" y="1880638"/>
            <a:ext cx="1793100" cy="0"/>
          </a:xfrm>
          <a:prstGeom prst="straightConnector1">
            <a:avLst/>
          </a:prstGeom>
          <a:noFill/>
          <a:ln cap="flat" cmpd="sng" w="38100">
            <a:solidFill>
              <a:schemeClr val="dk2"/>
            </a:solidFill>
            <a:prstDash val="solid"/>
            <a:round/>
            <a:headEnd len="med" w="med" type="none"/>
            <a:tailEnd len="med" w="med" type="none"/>
          </a:ln>
        </p:spPr>
      </p:cxnSp>
      <p:sp>
        <p:nvSpPr>
          <p:cNvPr id="704" name="Google Shape;704;p47"/>
          <p:cNvSpPr/>
          <p:nvPr/>
        </p:nvSpPr>
        <p:spPr>
          <a:xfrm>
            <a:off x="3859225"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7"/>
          <p:cNvSpPr/>
          <p:nvPr/>
        </p:nvSpPr>
        <p:spPr>
          <a:xfrm>
            <a:off x="4481638"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7"/>
          <p:cNvSpPr/>
          <p:nvPr/>
        </p:nvSpPr>
        <p:spPr>
          <a:xfrm>
            <a:off x="5104050"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7"/>
          <p:cNvSpPr txBox="1"/>
          <p:nvPr/>
        </p:nvSpPr>
        <p:spPr>
          <a:xfrm>
            <a:off x="3607550" y="1143250"/>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708" name="Google Shape;708;p47"/>
          <p:cNvSpPr txBox="1"/>
          <p:nvPr/>
        </p:nvSpPr>
        <p:spPr>
          <a:xfrm>
            <a:off x="4458975" y="1143250"/>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3%</a:t>
            </a:r>
            <a:endParaRPr sz="1800"/>
          </a:p>
          <a:p>
            <a:pPr indent="0" lvl="0" marL="0" rtl="0" algn="r">
              <a:spcBef>
                <a:spcPts val="0"/>
              </a:spcBef>
              <a:spcAft>
                <a:spcPts val="0"/>
              </a:spcAft>
              <a:buNone/>
            </a:pPr>
            <a:r>
              <a:rPr lang="en" sz="1200"/>
              <a:t>Discount</a:t>
            </a:r>
            <a:endParaRPr sz="1200"/>
          </a:p>
        </p:txBody>
      </p:sp>
      <p:sp>
        <p:nvSpPr>
          <p:cNvPr id="709" name="Google Shape;709;p47"/>
          <p:cNvSpPr/>
          <p:nvPr/>
        </p:nvSpPr>
        <p:spPr>
          <a:xfrm>
            <a:off x="3596550" y="2085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rPr>
              <a:t>Perks you can get with points</a:t>
            </a:r>
            <a:endParaRPr sz="600" u="sng"/>
          </a:p>
        </p:txBody>
      </p:sp>
      <p:sp>
        <p:nvSpPr>
          <p:cNvPr id="710" name="Google Shape;710;p47"/>
          <p:cNvSpPr/>
          <p:nvPr/>
        </p:nvSpPr>
        <p:spPr>
          <a:xfrm>
            <a:off x="5289350" y="2175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a:off x="3596500" y="25781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712" name="Google Shape;712;p47"/>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713" name="Google Shape;713;p47"/>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Home Team Deals Module</a:t>
            </a:r>
            <a:endParaRPr/>
          </a:p>
        </p:txBody>
      </p:sp>
      <p:sp>
        <p:nvSpPr>
          <p:cNvPr id="714" name="Google Shape;714;p47"/>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Whenever The Home Team offers specials or discounts, a module will appear in the dashboard. Upon clicking that module it will open up a discount code they can use for a specific service</a:t>
            </a:r>
            <a:endParaRPr sz="900"/>
          </a:p>
        </p:txBody>
      </p:sp>
      <p:sp>
        <p:nvSpPr>
          <p:cNvPr id="715" name="Google Shape;715;p47"/>
          <p:cNvSpPr/>
          <p:nvPr/>
        </p:nvSpPr>
        <p:spPr>
          <a:xfrm>
            <a:off x="3596500" y="31382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New notification(s) about your upcoming appointment(s)</a:t>
            </a:r>
            <a:endParaRPr/>
          </a:p>
        </p:txBody>
      </p:sp>
      <p:sp>
        <p:nvSpPr>
          <p:cNvPr id="716" name="Google Shape;716;p47"/>
          <p:cNvSpPr/>
          <p:nvPr/>
        </p:nvSpPr>
        <p:spPr>
          <a:xfrm>
            <a:off x="3579100" y="371140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Click here to check out The Home Team Deal of The Month!</a:t>
            </a:r>
            <a:endParaRPr/>
          </a:p>
        </p:txBody>
      </p:sp>
      <p:sp>
        <p:nvSpPr>
          <p:cNvPr id="717" name="Google Shape;717;p47"/>
          <p:cNvSpPr/>
          <p:nvPr/>
        </p:nvSpPr>
        <p:spPr>
          <a:xfrm>
            <a:off x="2126125" y="3594850"/>
            <a:ext cx="1374000" cy="6870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 name="Google Shape;718;p47"/>
          <p:cNvGrpSpPr/>
          <p:nvPr/>
        </p:nvGrpSpPr>
        <p:grpSpPr>
          <a:xfrm>
            <a:off x="3596550" y="4284550"/>
            <a:ext cx="1950900" cy="360000"/>
            <a:chOff x="3596550" y="4284550"/>
            <a:chExt cx="1950900" cy="360000"/>
          </a:xfrm>
        </p:grpSpPr>
        <p:grpSp>
          <p:nvGrpSpPr>
            <p:cNvPr id="719" name="Google Shape;719;p47"/>
            <p:cNvGrpSpPr/>
            <p:nvPr/>
          </p:nvGrpSpPr>
          <p:grpSpPr>
            <a:xfrm>
              <a:off x="3596550" y="4284550"/>
              <a:ext cx="1950900" cy="360000"/>
              <a:chOff x="3596550" y="4284550"/>
              <a:chExt cx="1950900" cy="360000"/>
            </a:xfrm>
          </p:grpSpPr>
          <p:sp>
            <p:nvSpPr>
              <p:cNvPr id="720" name="Google Shape;720;p4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1" name="Google Shape;721;p47"/>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722" name="Google Shape;722;p4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723" name="Google Shape;723;p47"/>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724" name="Google Shape;724;p47"/>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725" name="Google Shape;725;p47"/>
            <p:cNvPicPr preferRelativeResize="0"/>
            <p:nvPr/>
          </p:nvPicPr>
          <p:blipFill>
            <a:blip r:embed="rId8">
              <a:alphaModFix/>
            </a:blip>
            <a:stretch>
              <a:fillRect/>
            </a:stretch>
          </p:blipFill>
          <p:spPr>
            <a:xfrm>
              <a:off x="4822339" y="4357425"/>
              <a:ext cx="228975" cy="230175"/>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4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731" name="Google Shape;731;p48"/>
          <p:cNvSpPr txBox="1"/>
          <p:nvPr/>
        </p:nvSpPr>
        <p:spPr>
          <a:xfrm>
            <a:off x="3596550" y="496825"/>
            <a:ext cx="22986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Good [time of day] </a:t>
            </a:r>
            <a:endParaRPr sz="1500"/>
          </a:p>
          <a:p>
            <a:pPr indent="0" lvl="0" marL="0" rtl="0" algn="l">
              <a:spcBef>
                <a:spcPts val="0"/>
              </a:spcBef>
              <a:spcAft>
                <a:spcPts val="0"/>
              </a:spcAft>
              <a:buNone/>
            </a:pPr>
            <a:r>
              <a:rPr lang="en" sz="1500"/>
              <a:t>[Name]</a:t>
            </a:r>
            <a:endParaRPr sz="1500"/>
          </a:p>
          <a:p>
            <a:pPr indent="0" lvl="0" marL="0" rtl="0" algn="l">
              <a:spcBef>
                <a:spcPts val="0"/>
              </a:spcBef>
              <a:spcAft>
                <a:spcPts val="0"/>
              </a:spcAft>
              <a:buNone/>
            </a:pPr>
            <a:r>
              <a:t/>
            </a:r>
            <a:endParaRPr sz="1500"/>
          </a:p>
        </p:txBody>
      </p:sp>
      <p:cxnSp>
        <p:nvCxnSpPr>
          <p:cNvPr id="732" name="Google Shape;732;p48"/>
          <p:cNvCxnSpPr/>
          <p:nvPr/>
        </p:nvCxnSpPr>
        <p:spPr>
          <a:xfrm>
            <a:off x="3686450" y="1880638"/>
            <a:ext cx="1793100" cy="0"/>
          </a:xfrm>
          <a:prstGeom prst="straightConnector1">
            <a:avLst/>
          </a:prstGeom>
          <a:noFill/>
          <a:ln cap="flat" cmpd="sng" w="38100">
            <a:solidFill>
              <a:schemeClr val="dk2"/>
            </a:solidFill>
            <a:prstDash val="solid"/>
            <a:round/>
            <a:headEnd len="med" w="med" type="none"/>
            <a:tailEnd len="med" w="med" type="none"/>
          </a:ln>
        </p:spPr>
      </p:cxnSp>
      <p:sp>
        <p:nvSpPr>
          <p:cNvPr id="733" name="Google Shape;733;p48"/>
          <p:cNvSpPr/>
          <p:nvPr/>
        </p:nvSpPr>
        <p:spPr>
          <a:xfrm>
            <a:off x="3859225"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8"/>
          <p:cNvSpPr/>
          <p:nvPr/>
        </p:nvSpPr>
        <p:spPr>
          <a:xfrm>
            <a:off x="4481638"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p:nvPr/>
        </p:nvSpPr>
        <p:spPr>
          <a:xfrm>
            <a:off x="5104050"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8"/>
          <p:cNvSpPr txBox="1"/>
          <p:nvPr/>
        </p:nvSpPr>
        <p:spPr>
          <a:xfrm>
            <a:off x="3607550" y="1143250"/>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737" name="Google Shape;737;p48"/>
          <p:cNvSpPr txBox="1"/>
          <p:nvPr/>
        </p:nvSpPr>
        <p:spPr>
          <a:xfrm>
            <a:off x="4458975" y="1143250"/>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3%</a:t>
            </a:r>
            <a:endParaRPr sz="1800"/>
          </a:p>
          <a:p>
            <a:pPr indent="0" lvl="0" marL="0" rtl="0" algn="r">
              <a:spcBef>
                <a:spcPts val="0"/>
              </a:spcBef>
              <a:spcAft>
                <a:spcPts val="0"/>
              </a:spcAft>
              <a:buNone/>
            </a:pPr>
            <a:r>
              <a:rPr lang="en" sz="1200"/>
              <a:t>Discount</a:t>
            </a:r>
            <a:endParaRPr sz="1200"/>
          </a:p>
        </p:txBody>
      </p:sp>
      <p:sp>
        <p:nvSpPr>
          <p:cNvPr id="738" name="Google Shape;738;p48"/>
          <p:cNvSpPr/>
          <p:nvPr/>
        </p:nvSpPr>
        <p:spPr>
          <a:xfrm>
            <a:off x="3596550" y="2085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rPr>
              <a:t>Perks you can get with points</a:t>
            </a:r>
            <a:endParaRPr sz="600" u="sng"/>
          </a:p>
        </p:txBody>
      </p:sp>
      <p:sp>
        <p:nvSpPr>
          <p:cNvPr id="739" name="Google Shape;739;p48"/>
          <p:cNvSpPr/>
          <p:nvPr/>
        </p:nvSpPr>
        <p:spPr>
          <a:xfrm>
            <a:off x="5289350" y="2175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8"/>
          <p:cNvSpPr/>
          <p:nvPr/>
        </p:nvSpPr>
        <p:spPr>
          <a:xfrm>
            <a:off x="3596500" y="25781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741" name="Google Shape;741;p48"/>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742" name="Google Shape;742;p48"/>
          <p:cNvSpPr/>
          <p:nvPr/>
        </p:nvSpPr>
        <p:spPr>
          <a:xfrm>
            <a:off x="3591450" y="3636600"/>
            <a:ext cx="1950900" cy="453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Use discount code “HomeTeam19” for 10% off your next service!</a:t>
            </a:r>
            <a:endParaRPr sz="800"/>
          </a:p>
        </p:txBody>
      </p:sp>
      <p:sp>
        <p:nvSpPr>
          <p:cNvPr id="743" name="Google Shape;743;p4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Home Team Deals Module</a:t>
            </a:r>
            <a:endParaRPr/>
          </a:p>
        </p:txBody>
      </p:sp>
      <p:sp>
        <p:nvSpPr>
          <p:cNvPr id="744" name="Google Shape;744;p48"/>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Upon clicking that module it will open up a discount code they can use for a specific service</a:t>
            </a:r>
            <a:endParaRPr sz="900"/>
          </a:p>
        </p:txBody>
      </p:sp>
      <p:sp>
        <p:nvSpPr>
          <p:cNvPr id="745" name="Google Shape;745;p48"/>
          <p:cNvSpPr/>
          <p:nvPr/>
        </p:nvSpPr>
        <p:spPr>
          <a:xfrm>
            <a:off x="3579100" y="3254350"/>
            <a:ext cx="19683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Click here to check out The Home Team Deal of The Month!</a:t>
            </a:r>
            <a:endParaRPr/>
          </a:p>
        </p:txBody>
      </p:sp>
      <p:sp>
        <p:nvSpPr>
          <p:cNvPr id="746" name="Google Shape;746;p48"/>
          <p:cNvSpPr/>
          <p:nvPr/>
        </p:nvSpPr>
        <p:spPr>
          <a:xfrm>
            <a:off x="2205100" y="3137800"/>
            <a:ext cx="1374000" cy="6870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 name="Google Shape;747;p48"/>
          <p:cNvGrpSpPr/>
          <p:nvPr/>
        </p:nvGrpSpPr>
        <p:grpSpPr>
          <a:xfrm>
            <a:off x="3596550" y="4284550"/>
            <a:ext cx="1950900" cy="360000"/>
            <a:chOff x="3596550" y="4284550"/>
            <a:chExt cx="1950900" cy="360000"/>
          </a:xfrm>
        </p:grpSpPr>
        <p:grpSp>
          <p:nvGrpSpPr>
            <p:cNvPr id="748" name="Google Shape;748;p48"/>
            <p:cNvGrpSpPr/>
            <p:nvPr/>
          </p:nvGrpSpPr>
          <p:grpSpPr>
            <a:xfrm>
              <a:off x="3596550" y="4284550"/>
              <a:ext cx="1950900" cy="360000"/>
              <a:chOff x="3596550" y="4284550"/>
              <a:chExt cx="1950900" cy="360000"/>
            </a:xfrm>
          </p:grpSpPr>
          <p:sp>
            <p:nvSpPr>
              <p:cNvPr id="749" name="Google Shape;749;p4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0" name="Google Shape;750;p48"/>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751" name="Google Shape;751;p4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752" name="Google Shape;752;p48"/>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753" name="Google Shape;753;p48"/>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754" name="Google Shape;754;p48"/>
            <p:cNvPicPr preferRelativeResize="0"/>
            <p:nvPr/>
          </p:nvPicPr>
          <p:blipFill>
            <a:blip r:embed="rId8">
              <a:alphaModFix/>
            </a:blip>
            <a:stretch>
              <a:fillRect/>
            </a:stretch>
          </p:blipFill>
          <p:spPr>
            <a:xfrm>
              <a:off x="4822339" y="4357425"/>
              <a:ext cx="228975" cy="230175"/>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4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a:t>
            </a:r>
            <a:r>
              <a:rPr lang="en"/>
              <a:t>. Navigation Bar</a:t>
            </a:r>
            <a:endParaRPr/>
          </a:p>
        </p:txBody>
      </p:sp>
      <p:sp>
        <p:nvSpPr>
          <p:cNvPr id="760" name="Google Shape;760;p4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id="765" name="Google Shape;765;p5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766" name="Google Shape;766;p50"/>
          <p:cNvSpPr txBox="1"/>
          <p:nvPr/>
        </p:nvSpPr>
        <p:spPr>
          <a:xfrm>
            <a:off x="3596550" y="496825"/>
            <a:ext cx="22986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Good [time of day] </a:t>
            </a:r>
            <a:endParaRPr sz="1500"/>
          </a:p>
          <a:p>
            <a:pPr indent="0" lvl="0" marL="0" rtl="0" algn="l">
              <a:spcBef>
                <a:spcPts val="0"/>
              </a:spcBef>
              <a:spcAft>
                <a:spcPts val="0"/>
              </a:spcAft>
              <a:buNone/>
            </a:pPr>
            <a:r>
              <a:rPr lang="en" sz="1500"/>
              <a:t>[Name]</a:t>
            </a:r>
            <a:endParaRPr sz="1500"/>
          </a:p>
          <a:p>
            <a:pPr indent="0" lvl="0" marL="0" rtl="0" algn="l">
              <a:spcBef>
                <a:spcPts val="0"/>
              </a:spcBef>
              <a:spcAft>
                <a:spcPts val="0"/>
              </a:spcAft>
              <a:buNone/>
            </a:pPr>
            <a:r>
              <a:t/>
            </a:r>
            <a:endParaRPr sz="1500"/>
          </a:p>
        </p:txBody>
      </p:sp>
      <p:cxnSp>
        <p:nvCxnSpPr>
          <p:cNvPr id="767" name="Google Shape;767;p50"/>
          <p:cNvCxnSpPr/>
          <p:nvPr/>
        </p:nvCxnSpPr>
        <p:spPr>
          <a:xfrm>
            <a:off x="3686450" y="1880638"/>
            <a:ext cx="1793100" cy="0"/>
          </a:xfrm>
          <a:prstGeom prst="straightConnector1">
            <a:avLst/>
          </a:prstGeom>
          <a:noFill/>
          <a:ln cap="flat" cmpd="sng" w="38100">
            <a:solidFill>
              <a:schemeClr val="dk2"/>
            </a:solidFill>
            <a:prstDash val="solid"/>
            <a:round/>
            <a:headEnd len="med" w="med" type="none"/>
            <a:tailEnd len="med" w="med" type="none"/>
          </a:ln>
        </p:spPr>
      </p:cxnSp>
      <p:sp>
        <p:nvSpPr>
          <p:cNvPr id="768" name="Google Shape;768;p50"/>
          <p:cNvSpPr/>
          <p:nvPr/>
        </p:nvSpPr>
        <p:spPr>
          <a:xfrm>
            <a:off x="3859225"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0"/>
          <p:cNvSpPr/>
          <p:nvPr/>
        </p:nvSpPr>
        <p:spPr>
          <a:xfrm>
            <a:off x="4481638"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0"/>
          <p:cNvSpPr/>
          <p:nvPr/>
        </p:nvSpPr>
        <p:spPr>
          <a:xfrm>
            <a:off x="5104050"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0"/>
          <p:cNvSpPr txBox="1"/>
          <p:nvPr/>
        </p:nvSpPr>
        <p:spPr>
          <a:xfrm>
            <a:off x="3607550" y="1143250"/>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772" name="Google Shape;772;p50"/>
          <p:cNvSpPr txBox="1"/>
          <p:nvPr/>
        </p:nvSpPr>
        <p:spPr>
          <a:xfrm>
            <a:off x="4458975" y="1143250"/>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3%</a:t>
            </a:r>
            <a:endParaRPr sz="1800"/>
          </a:p>
          <a:p>
            <a:pPr indent="0" lvl="0" marL="0" rtl="0" algn="r">
              <a:spcBef>
                <a:spcPts val="0"/>
              </a:spcBef>
              <a:spcAft>
                <a:spcPts val="0"/>
              </a:spcAft>
              <a:buNone/>
            </a:pPr>
            <a:r>
              <a:rPr lang="en" sz="1200"/>
              <a:t>Discount</a:t>
            </a:r>
            <a:endParaRPr sz="1200"/>
          </a:p>
        </p:txBody>
      </p:sp>
      <p:sp>
        <p:nvSpPr>
          <p:cNvPr id="773" name="Google Shape;773;p50"/>
          <p:cNvSpPr/>
          <p:nvPr/>
        </p:nvSpPr>
        <p:spPr>
          <a:xfrm>
            <a:off x="3596550" y="2085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rPr>
              <a:t>Perks you can get with points</a:t>
            </a:r>
            <a:endParaRPr sz="600" u="sng"/>
          </a:p>
        </p:txBody>
      </p:sp>
      <p:sp>
        <p:nvSpPr>
          <p:cNvPr id="774" name="Google Shape;774;p50"/>
          <p:cNvSpPr/>
          <p:nvPr/>
        </p:nvSpPr>
        <p:spPr>
          <a:xfrm>
            <a:off x="5289350" y="2175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0"/>
          <p:cNvSpPr/>
          <p:nvPr/>
        </p:nvSpPr>
        <p:spPr>
          <a:xfrm>
            <a:off x="3596500" y="25781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776" name="Google Shape;776;p50"/>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777" name="Google Shape;777;p5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Navigation Bar</a:t>
            </a:r>
            <a:endParaRPr/>
          </a:p>
        </p:txBody>
      </p:sp>
      <p:sp>
        <p:nvSpPr>
          <p:cNvPr id="778" name="Google Shape;778;p50"/>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The navigation bar is how customers will move from page to page throughout the app. The navigation bar consists of 5 components:</a:t>
            </a:r>
            <a:endParaRPr sz="900"/>
          </a:p>
          <a:p>
            <a:pPr indent="0" lvl="0" marL="0" rtl="0" algn="l">
              <a:spcBef>
                <a:spcPts val="0"/>
              </a:spcBef>
              <a:spcAft>
                <a:spcPts val="0"/>
              </a:spcAft>
              <a:buNone/>
            </a:pPr>
            <a:r>
              <a:t/>
            </a:r>
            <a:endParaRPr sz="900"/>
          </a:p>
          <a:p>
            <a:pPr indent="-285750" lvl="0" marL="457200" rtl="0" algn="l">
              <a:spcBef>
                <a:spcPts val="0"/>
              </a:spcBef>
              <a:spcAft>
                <a:spcPts val="0"/>
              </a:spcAft>
              <a:buSzPts val="900"/>
              <a:buAutoNum type="arabicPeriod"/>
            </a:pPr>
            <a:r>
              <a:rPr lang="en" sz="900"/>
              <a:t>The Home Screen</a:t>
            </a:r>
            <a:endParaRPr sz="900"/>
          </a:p>
          <a:p>
            <a:pPr indent="-285750" lvl="0" marL="457200" rtl="0" algn="l">
              <a:spcBef>
                <a:spcPts val="0"/>
              </a:spcBef>
              <a:spcAft>
                <a:spcPts val="0"/>
              </a:spcAft>
              <a:buSzPts val="900"/>
              <a:buAutoNum type="arabicPeriod"/>
            </a:pPr>
            <a:r>
              <a:rPr lang="en" sz="900"/>
              <a:t>Appointments</a:t>
            </a:r>
            <a:endParaRPr sz="900"/>
          </a:p>
          <a:p>
            <a:pPr indent="-285750" lvl="0" marL="457200" rtl="0" algn="l">
              <a:spcBef>
                <a:spcPts val="0"/>
              </a:spcBef>
              <a:spcAft>
                <a:spcPts val="0"/>
              </a:spcAft>
              <a:buSzPts val="900"/>
              <a:buAutoNum type="arabicPeriod"/>
            </a:pPr>
            <a:r>
              <a:rPr lang="en" sz="900"/>
              <a:t>New Appointment</a:t>
            </a:r>
            <a:endParaRPr sz="900"/>
          </a:p>
          <a:p>
            <a:pPr indent="-285750" lvl="0" marL="457200" rtl="0" algn="l">
              <a:spcBef>
                <a:spcPts val="0"/>
              </a:spcBef>
              <a:spcAft>
                <a:spcPts val="0"/>
              </a:spcAft>
              <a:buSzPts val="900"/>
              <a:buAutoNum type="arabicPeriod"/>
            </a:pPr>
            <a:r>
              <a:rPr lang="en" sz="900"/>
              <a:t>Notifications</a:t>
            </a:r>
            <a:endParaRPr sz="900"/>
          </a:p>
          <a:p>
            <a:pPr indent="-285750" lvl="0" marL="457200" rtl="0" algn="l">
              <a:spcBef>
                <a:spcPts val="0"/>
              </a:spcBef>
              <a:spcAft>
                <a:spcPts val="0"/>
              </a:spcAft>
              <a:buSzPts val="900"/>
              <a:buAutoNum type="arabicPeriod"/>
            </a:pPr>
            <a:r>
              <a:rPr lang="en" sz="900"/>
              <a:t>User Profile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The following slides will show the initial screen for all pages.</a:t>
            </a:r>
            <a:endParaRPr sz="900"/>
          </a:p>
        </p:txBody>
      </p:sp>
      <p:sp>
        <p:nvSpPr>
          <p:cNvPr id="779" name="Google Shape;779;p50"/>
          <p:cNvSpPr/>
          <p:nvPr/>
        </p:nvSpPr>
        <p:spPr>
          <a:xfrm>
            <a:off x="3596500" y="31382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New notification(s) about your upcoming appointment(s)</a:t>
            </a:r>
            <a:endParaRPr/>
          </a:p>
        </p:txBody>
      </p:sp>
      <p:sp>
        <p:nvSpPr>
          <p:cNvPr id="780" name="Google Shape;780;p50"/>
          <p:cNvSpPr/>
          <p:nvPr/>
        </p:nvSpPr>
        <p:spPr>
          <a:xfrm>
            <a:off x="3579100" y="371140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Click here to check out The Home Team Deal of The Month!</a:t>
            </a:r>
            <a:endParaRPr/>
          </a:p>
        </p:txBody>
      </p:sp>
      <p:grpSp>
        <p:nvGrpSpPr>
          <p:cNvPr id="781" name="Google Shape;781;p50"/>
          <p:cNvGrpSpPr/>
          <p:nvPr/>
        </p:nvGrpSpPr>
        <p:grpSpPr>
          <a:xfrm>
            <a:off x="3596550" y="4284550"/>
            <a:ext cx="1950900" cy="360000"/>
            <a:chOff x="3596550" y="4284550"/>
            <a:chExt cx="1950900" cy="360000"/>
          </a:xfrm>
        </p:grpSpPr>
        <p:grpSp>
          <p:nvGrpSpPr>
            <p:cNvPr id="782" name="Google Shape;782;p50"/>
            <p:cNvGrpSpPr/>
            <p:nvPr/>
          </p:nvGrpSpPr>
          <p:grpSpPr>
            <a:xfrm>
              <a:off x="3596550" y="4284550"/>
              <a:ext cx="1950900" cy="360000"/>
              <a:chOff x="3596550" y="4284550"/>
              <a:chExt cx="1950900" cy="360000"/>
            </a:xfrm>
          </p:grpSpPr>
          <p:sp>
            <p:nvSpPr>
              <p:cNvPr id="783" name="Google Shape;783;p5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4" name="Google Shape;784;p50"/>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785" name="Google Shape;785;p5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786" name="Google Shape;786;p50"/>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787" name="Google Shape;787;p50"/>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788" name="Google Shape;788;p50"/>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789" name="Google Shape;789;p50"/>
          <p:cNvSpPr/>
          <p:nvPr/>
        </p:nvSpPr>
        <p:spPr>
          <a:xfrm>
            <a:off x="2286725" y="4121050"/>
            <a:ext cx="1374000" cy="6870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 name="Google Shape;790;p50"/>
          <p:cNvGrpSpPr/>
          <p:nvPr/>
        </p:nvGrpSpPr>
        <p:grpSpPr>
          <a:xfrm>
            <a:off x="4059875" y="4587000"/>
            <a:ext cx="347700" cy="405300"/>
            <a:chOff x="6612400" y="2491775"/>
            <a:chExt cx="347700" cy="405300"/>
          </a:xfrm>
        </p:grpSpPr>
        <p:sp>
          <p:nvSpPr>
            <p:cNvPr id="791" name="Google Shape;791;p50"/>
            <p:cNvSpPr/>
            <p:nvPr/>
          </p:nvSpPr>
          <p:spPr>
            <a:xfrm>
              <a:off x="6641650" y="2549825"/>
              <a:ext cx="289200" cy="2892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0"/>
            <p:cNvSpPr txBox="1"/>
            <p:nvPr/>
          </p:nvSpPr>
          <p:spPr>
            <a:xfrm>
              <a:off x="6612400" y="2491775"/>
              <a:ext cx="347700" cy="40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2.</a:t>
              </a:r>
              <a:endParaRPr sz="1200"/>
            </a:p>
          </p:txBody>
        </p:sp>
      </p:grpSp>
      <p:grpSp>
        <p:nvGrpSpPr>
          <p:cNvPr id="793" name="Google Shape;793;p50"/>
          <p:cNvGrpSpPr/>
          <p:nvPr/>
        </p:nvGrpSpPr>
        <p:grpSpPr>
          <a:xfrm>
            <a:off x="3712175" y="4587000"/>
            <a:ext cx="347700" cy="405300"/>
            <a:chOff x="6612400" y="2491775"/>
            <a:chExt cx="347700" cy="405300"/>
          </a:xfrm>
        </p:grpSpPr>
        <p:sp>
          <p:nvSpPr>
            <p:cNvPr id="794" name="Google Shape;794;p50"/>
            <p:cNvSpPr/>
            <p:nvPr/>
          </p:nvSpPr>
          <p:spPr>
            <a:xfrm>
              <a:off x="6641650" y="2549825"/>
              <a:ext cx="289200" cy="2892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0"/>
            <p:cNvSpPr txBox="1"/>
            <p:nvPr/>
          </p:nvSpPr>
          <p:spPr>
            <a:xfrm>
              <a:off x="6612400" y="2491775"/>
              <a:ext cx="347700" cy="40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1.</a:t>
              </a:r>
              <a:endParaRPr sz="1200"/>
            </a:p>
          </p:txBody>
        </p:sp>
      </p:grpSp>
      <p:grpSp>
        <p:nvGrpSpPr>
          <p:cNvPr id="796" name="Google Shape;796;p50"/>
          <p:cNvGrpSpPr/>
          <p:nvPr/>
        </p:nvGrpSpPr>
        <p:grpSpPr>
          <a:xfrm>
            <a:off x="4756350" y="4587000"/>
            <a:ext cx="347700" cy="405300"/>
            <a:chOff x="6612400" y="2491775"/>
            <a:chExt cx="347700" cy="405300"/>
          </a:xfrm>
        </p:grpSpPr>
        <p:sp>
          <p:nvSpPr>
            <p:cNvPr id="797" name="Google Shape;797;p50"/>
            <p:cNvSpPr/>
            <p:nvPr/>
          </p:nvSpPr>
          <p:spPr>
            <a:xfrm>
              <a:off x="6641650" y="2549825"/>
              <a:ext cx="289200" cy="2892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0"/>
            <p:cNvSpPr txBox="1"/>
            <p:nvPr/>
          </p:nvSpPr>
          <p:spPr>
            <a:xfrm>
              <a:off x="6612400" y="2491775"/>
              <a:ext cx="347700" cy="40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4.</a:t>
              </a:r>
              <a:endParaRPr sz="1200"/>
            </a:p>
          </p:txBody>
        </p:sp>
      </p:grpSp>
      <p:grpSp>
        <p:nvGrpSpPr>
          <p:cNvPr id="799" name="Google Shape;799;p50"/>
          <p:cNvGrpSpPr/>
          <p:nvPr/>
        </p:nvGrpSpPr>
        <p:grpSpPr>
          <a:xfrm>
            <a:off x="4411625" y="4587000"/>
            <a:ext cx="347700" cy="405300"/>
            <a:chOff x="6612400" y="2491775"/>
            <a:chExt cx="347700" cy="405300"/>
          </a:xfrm>
        </p:grpSpPr>
        <p:sp>
          <p:nvSpPr>
            <p:cNvPr id="800" name="Google Shape;800;p50"/>
            <p:cNvSpPr/>
            <p:nvPr/>
          </p:nvSpPr>
          <p:spPr>
            <a:xfrm>
              <a:off x="6641650" y="2549825"/>
              <a:ext cx="289200" cy="2892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0"/>
            <p:cNvSpPr txBox="1"/>
            <p:nvPr/>
          </p:nvSpPr>
          <p:spPr>
            <a:xfrm>
              <a:off x="6612400" y="2491775"/>
              <a:ext cx="347700" cy="40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3.</a:t>
              </a:r>
              <a:endParaRPr sz="1200"/>
            </a:p>
          </p:txBody>
        </p:sp>
      </p:grpSp>
      <p:grpSp>
        <p:nvGrpSpPr>
          <p:cNvPr id="802" name="Google Shape;802;p50"/>
          <p:cNvGrpSpPr/>
          <p:nvPr/>
        </p:nvGrpSpPr>
        <p:grpSpPr>
          <a:xfrm>
            <a:off x="5111075" y="4587000"/>
            <a:ext cx="347700" cy="405300"/>
            <a:chOff x="6612400" y="2491775"/>
            <a:chExt cx="347700" cy="405300"/>
          </a:xfrm>
        </p:grpSpPr>
        <p:sp>
          <p:nvSpPr>
            <p:cNvPr id="803" name="Google Shape;803;p50"/>
            <p:cNvSpPr/>
            <p:nvPr/>
          </p:nvSpPr>
          <p:spPr>
            <a:xfrm>
              <a:off x="6641650" y="2549825"/>
              <a:ext cx="289200" cy="2892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0"/>
            <p:cNvSpPr txBox="1"/>
            <p:nvPr/>
          </p:nvSpPr>
          <p:spPr>
            <a:xfrm>
              <a:off x="6612400" y="2491775"/>
              <a:ext cx="347700" cy="40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5.</a:t>
              </a:r>
              <a:endParaRPr sz="1200"/>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5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558800" lvl="0" marL="457200" rtl="0" algn="ctr">
              <a:spcBef>
                <a:spcPts val="0"/>
              </a:spcBef>
              <a:spcAft>
                <a:spcPts val="0"/>
              </a:spcAft>
              <a:buSzPts val="5200"/>
              <a:buAutoNum type="arabicPeriod"/>
            </a:pPr>
            <a:r>
              <a:rPr lang="en"/>
              <a:t>Home Page</a:t>
            </a:r>
            <a:endParaRPr/>
          </a:p>
        </p:txBody>
      </p:sp>
      <p:sp>
        <p:nvSpPr>
          <p:cNvPr id="810" name="Google Shape;810;p5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grpSp>
        <p:nvGrpSpPr>
          <p:cNvPr id="115" name="Google Shape;115;p16"/>
          <p:cNvGrpSpPr/>
          <p:nvPr/>
        </p:nvGrpSpPr>
        <p:grpSpPr>
          <a:xfrm>
            <a:off x="1713625" y="491350"/>
            <a:ext cx="7574525" cy="4358175"/>
            <a:chOff x="1467775" y="642925"/>
            <a:chExt cx="7574525" cy="4358175"/>
          </a:xfrm>
        </p:grpSpPr>
        <p:pic>
          <p:nvPicPr>
            <p:cNvPr id="116" name="Google Shape;116;p16"/>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117" name="Google Shape;117;p16"/>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16"/>
          <p:cNvSpPr/>
          <p:nvPr/>
        </p:nvSpPr>
        <p:spPr>
          <a:xfrm flipH="1">
            <a:off x="3856525" y="8695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txBox="1"/>
          <p:nvPr/>
        </p:nvSpPr>
        <p:spPr>
          <a:xfrm>
            <a:off x="4875025" y="1412875"/>
            <a:ext cx="15276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Jane</a:t>
            </a:r>
            <a:endParaRPr/>
          </a:p>
          <a:p>
            <a:pPr indent="0" lvl="0" marL="0" rtl="0" algn="l">
              <a:spcBef>
                <a:spcPts val="0"/>
              </a:spcBef>
              <a:spcAft>
                <a:spcPts val="0"/>
              </a:spcAft>
              <a:buNone/>
            </a:pPr>
            <a:r>
              <a:rPr lang="en"/>
              <a:t>Smith</a:t>
            </a:r>
            <a:endParaRPr/>
          </a:p>
        </p:txBody>
      </p:sp>
      <p:sp>
        <p:nvSpPr>
          <p:cNvPr id="123" name="Google Shape;123;p16"/>
          <p:cNvSpPr/>
          <p:nvPr/>
        </p:nvSpPr>
        <p:spPr>
          <a:xfrm>
            <a:off x="3874525" y="2611575"/>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Upcoming Appointments</a:t>
            </a:r>
            <a:endParaRPr/>
          </a:p>
        </p:txBody>
      </p:sp>
      <p:sp>
        <p:nvSpPr>
          <p:cNvPr id="124" name="Google Shape;124;p16"/>
          <p:cNvSpPr/>
          <p:nvPr/>
        </p:nvSpPr>
        <p:spPr>
          <a:xfrm>
            <a:off x="7644000" y="2736825"/>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txBox="1"/>
          <p:nvPr/>
        </p:nvSpPr>
        <p:spPr>
          <a:xfrm>
            <a:off x="7154125" y="1619675"/>
            <a:ext cx="9105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Phone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solidFill>
                  <a:schemeClr val="dk1"/>
                </a:solidFill>
              </a:rPr>
              <a:t>412-267-6654</a:t>
            </a:r>
            <a:endParaRPr sz="700">
              <a:solidFill>
                <a:schemeClr val="dk1"/>
              </a:solidFill>
            </a:endParaRPr>
          </a:p>
          <a:p>
            <a:pPr indent="0" lvl="0" marL="0" rtl="0" algn="l">
              <a:spcBef>
                <a:spcPts val="0"/>
              </a:spcBef>
              <a:spcAft>
                <a:spcPts val="0"/>
              </a:spcAft>
              <a:buNone/>
            </a:pPr>
            <a:r>
              <a:t/>
            </a:r>
            <a:endParaRPr sz="700"/>
          </a:p>
        </p:txBody>
      </p:sp>
      <p:sp>
        <p:nvSpPr>
          <p:cNvPr id="126" name="Google Shape;126;p16"/>
          <p:cNvSpPr txBox="1"/>
          <p:nvPr/>
        </p:nvSpPr>
        <p:spPr>
          <a:xfrm>
            <a:off x="3931025" y="1088275"/>
            <a:ext cx="9105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Customer Since</a:t>
            </a:r>
            <a:endParaRPr sz="700"/>
          </a:p>
          <a:p>
            <a:pPr indent="0" lvl="0" marL="0" rtl="0" algn="ctr">
              <a:spcBef>
                <a:spcPts val="0"/>
              </a:spcBef>
              <a:spcAft>
                <a:spcPts val="0"/>
              </a:spcAft>
              <a:buNone/>
            </a:pPr>
            <a:r>
              <a:rPr lang="en" sz="700"/>
              <a:t>5/17/2017</a:t>
            </a:r>
            <a:endParaRPr sz="700"/>
          </a:p>
        </p:txBody>
      </p:sp>
      <p:sp>
        <p:nvSpPr>
          <p:cNvPr id="127" name="Google Shape;127;p16"/>
          <p:cNvSpPr txBox="1"/>
          <p:nvPr/>
        </p:nvSpPr>
        <p:spPr>
          <a:xfrm>
            <a:off x="7137482" y="1302575"/>
            <a:ext cx="8427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Contact</a:t>
            </a:r>
            <a:endParaRPr/>
          </a:p>
        </p:txBody>
      </p:sp>
      <p:sp>
        <p:nvSpPr>
          <p:cNvPr id="128" name="Google Shape;128;p16"/>
          <p:cNvSpPr txBox="1"/>
          <p:nvPr/>
        </p:nvSpPr>
        <p:spPr>
          <a:xfrm>
            <a:off x="7154125" y="2043525"/>
            <a:ext cx="9105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Email</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jsmith@gmail.com</a:t>
            </a:r>
            <a:endParaRPr sz="700"/>
          </a:p>
        </p:txBody>
      </p:sp>
      <p:sp>
        <p:nvSpPr>
          <p:cNvPr id="129" name="Google Shape;129;p16"/>
          <p:cNvSpPr txBox="1"/>
          <p:nvPr/>
        </p:nvSpPr>
        <p:spPr>
          <a:xfrm>
            <a:off x="5722825" y="1423025"/>
            <a:ext cx="1332900" cy="9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Bio</a:t>
            </a:r>
            <a:endParaRPr/>
          </a:p>
          <a:p>
            <a:pPr indent="0" lvl="0" marL="0" rtl="0" algn="l">
              <a:spcBef>
                <a:spcPts val="0"/>
              </a:spcBef>
              <a:spcAft>
                <a:spcPts val="0"/>
              </a:spcAft>
              <a:buNone/>
            </a:pPr>
            <a:r>
              <a:rPr lang="en"/>
              <a:t>Goals</a:t>
            </a:r>
            <a:endParaRPr/>
          </a:p>
          <a:p>
            <a:pPr indent="0" lvl="0" marL="0" rtl="0" algn="l">
              <a:spcBef>
                <a:spcPts val="0"/>
              </a:spcBef>
              <a:spcAft>
                <a:spcPts val="0"/>
              </a:spcAft>
              <a:buNone/>
            </a:pPr>
            <a:r>
              <a:rPr lang="en"/>
              <a:t>Personality Type</a:t>
            </a:r>
            <a:endParaRPr/>
          </a:p>
        </p:txBody>
      </p:sp>
      <p:sp>
        <p:nvSpPr>
          <p:cNvPr id="130" name="Google Shape;130;p16"/>
          <p:cNvSpPr txBox="1"/>
          <p:nvPr/>
        </p:nvSpPr>
        <p:spPr>
          <a:xfrm>
            <a:off x="4875025" y="2144475"/>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Pittsburgh</a:t>
            </a:r>
            <a:endParaRPr sz="700"/>
          </a:p>
          <a:p>
            <a:pPr indent="0" lvl="0" marL="0" rtl="0" algn="l">
              <a:spcBef>
                <a:spcPts val="0"/>
              </a:spcBef>
              <a:spcAft>
                <a:spcPts val="0"/>
              </a:spcAft>
              <a:buNone/>
            </a:pPr>
            <a:r>
              <a:rPr lang="en" sz="700"/>
              <a:t>Tapestry Type</a:t>
            </a:r>
            <a:endParaRPr sz="700"/>
          </a:p>
        </p:txBody>
      </p:sp>
      <p:pic>
        <p:nvPicPr>
          <p:cNvPr id="131" name="Google Shape;131;p16"/>
          <p:cNvPicPr preferRelativeResize="0"/>
          <p:nvPr/>
        </p:nvPicPr>
        <p:blipFill rotWithShape="1">
          <a:blip r:embed="rId4">
            <a:alphaModFix/>
          </a:blip>
          <a:srcRect b="25607" l="56146" r="0" t="3771"/>
          <a:stretch/>
        </p:blipFill>
        <p:spPr>
          <a:xfrm>
            <a:off x="3998825" y="1412886"/>
            <a:ext cx="842700" cy="1017801"/>
          </a:xfrm>
          <a:prstGeom prst="rect">
            <a:avLst/>
          </a:prstGeom>
          <a:noFill/>
          <a:ln>
            <a:noFill/>
          </a:ln>
        </p:spPr>
      </p:pic>
      <p:sp>
        <p:nvSpPr>
          <p:cNvPr id="132" name="Google Shape;132;p16"/>
          <p:cNvSpPr txBox="1"/>
          <p:nvPr/>
        </p:nvSpPr>
        <p:spPr>
          <a:xfrm>
            <a:off x="0" y="142700"/>
            <a:ext cx="22047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Customer Profile Page Elements &amp; Origins</a:t>
            </a:r>
            <a:endParaRPr/>
          </a:p>
        </p:txBody>
      </p:sp>
      <p:sp>
        <p:nvSpPr>
          <p:cNvPr id="133" name="Google Shape;133;p16"/>
          <p:cNvSpPr txBox="1"/>
          <p:nvPr/>
        </p:nvSpPr>
        <p:spPr>
          <a:xfrm>
            <a:off x="0" y="675000"/>
            <a:ext cx="2649900" cy="4059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Elements of a customer profile:</a:t>
            </a:r>
            <a:endParaRPr sz="800"/>
          </a:p>
          <a:p>
            <a:pPr indent="-279400" lvl="0" marL="457200" rtl="0" algn="l">
              <a:spcBef>
                <a:spcPts val="0"/>
              </a:spcBef>
              <a:spcAft>
                <a:spcPts val="0"/>
              </a:spcAft>
              <a:buSzPts val="800"/>
              <a:buAutoNum type="alphaUcPeriod"/>
            </a:pPr>
            <a:r>
              <a:rPr lang="en" sz="800"/>
              <a:t>Name</a:t>
            </a:r>
            <a:endParaRPr sz="800"/>
          </a:p>
          <a:p>
            <a:pPr indent="-279400" lvl="1" marL="914400" rtl="0" algn="l">
              <a:spcBef>
                <a:spcPts val="0"/>
              </a:spcBef>
              <a:spcAft>
                <a:spcPts val="0"/>
              </a:spcAft>
              <a:buSzPts val="800"/>
              <a:buAutoNum type="alphaLcPeriod"/>
            </a:pPr>
            <a:r>
              <a:rPr lang="en" sz="800"/>
              <a:t>Captured when customer schedules an appointment or downloads the app</a:t>
            </a:r>
            <a:endParaRPr sz="800"/>
          </a:p>
          <a:p>
            <a:pPr indent="-279400" lvl="0" marL="457200" rtl="0" algn="l">
              <a:spcBef>
                <a:spcPts val="0"/>
              </a:spcBef>
              <a:spcAft>
                <a:spcPts val="0"/>
              </a:spcAft>
              <a:buSzPts val="800"/>
              <a:buAutoNum type="alphaUcPeriod"/>
            </a:pPr>
            <a:r>
              <a:rPr lang="en" sz="800"/>
              <a:t>Location</a:t>
            </a:r>
            <a:endParaRPr sz="800"/>
          </a:p>
          <a:p>
            <a:pPr indent="-279400" lvl="1" marL="914400" rtl="0" algn="l">
              <a:spcBef>
                <a:spcPts val="0"/>
              </a:spcBef>
              <a:spcAft>
                <a:spcPts val="0"/>
              </a:spcAft>
              <a:buSzPts val="800"/>
              <a:buAutoNum type="alphaLcPeriod"/>
            </a:pPr>
            <a:r>
              <a:rPr lang="en" sz="800"/>
              <a:t>Based off of their service location, or as indicated when profile in app is established </a:t>
            </a:r>
            <a:endParaRPr sz="800"/>
          </a:p>
          <a:p>
            <a:pPr indent="-279400" lvl="0" marL="457200" rtl="0" algn="l">
              <a:spcBef>
                <a:spcPts val="0"/>
              </a:spcBef>
              <a:spcAft>
                <a:spcPts val="0"/>
              </a:spcAft>
              <a:buSzPts val="800"/>
              <a:buAutoNum type="alphaUcPeriod"/>
            </a:pPr>
            <a:r>
              <a:rPr lang="en" sz="800"/>
              <a:t>Tapestry report</a:t>
            </a:r>
            <a:endParaRPr sz="800"/>
          </a:p>
          <a:p>
            <a:pPr indent="-279400" lvl="1" marL="914400" rtl="0" algn="l">
              <a:spcBef>
                <a:spcPts val="0"/>
              </a:spcBef>
              <a:spcAft>
                <a:spcPts val="0"/>
              </a:spcAft>
              <a:buSzPts val="800"/>
              <a:buAutoNum type="alphaLcPeriod"/>
            </a:pPr>
            <a:r>
              <a:rPr lang="en" sz="800"/>
              <a:t>Manually entered by admin</a:t>
            </a:r>
            <a:endParaRPr sz="800"/>
          </a:p>
          <a:p>
            <a:pPr indent="-279400" lvl="0" marL="457200" rtl="0" algn="l">
              <a:spcBef>
                <a:spcPts val="0"/>
              </a:spcBef>
              <a:spcAft>
                <a:spcPts val="0"/>
              </a:spcAft>
              <a:buSzPts val="800"/>
              <a:buAutoNum type="alphaUcPeriod"/>
            </a:pPr>
            <a:r>
              <a:rPr lang="en" sz="800"/>
              <a:t>Bio </a:t>
            </a:r>
            <a:endParaRPr sz="800"/>
          </a:p>
          <a:p>
            <a:pPr indent="-279400" lvl="1" marL="914400" rtl="0" algn="l">
              <a:spcBef>
                <a:spcPts val="0"/>
              </a:spcBef>
              <a:spcAft>
                <a:spcPts val="0"/>
              </a:spcAft>
              <a:buSzPts val="800"/>
              <a:buAutoNum type="alphaLcPeriod"/>
            </a:pPr>
            <a:r>
              <a:rPr lang="en" sz="800"/>
              <a:t>Captured in app when customer sets up user profile</a:t>
            </a:r>
            <a:endParaRPr sz="800"/>
          </a:p>
          <a:p>
            <a:pPr indent="-279400" lvl="0" marL="457200" rtl="0" algn="l">
              <a:spcBef>
                <a:spcPts val="0"/>
              </a:spcBef>
              <a:spcAft>
                <a:spcPts val="0"/>
              </a:spcAft>
              <a:buSzPts val="800"/>
              <a:buAutoNum type="alphaUcPeriod"/>
            </a:pPr>
            <a:r>
              <a:rPr lang="en" sz="800"/>
              <a:t>Goals </a:t>
            </a:r>
            <a:endParaRPr sz="800"/>
          </a:p>
          <a:p>
            <a:pPr indent="-279400" lvl="1" marL="914400" rtl="0" algn="l">
              <a:spcBef>
                <a:spcPts val="0"/>
              </a:spcBef>
              <a:spcAft>
                <a:spcPts val="0"/>
              </a:spcAft>
              <a:buSzPts val="800"/>
              <a:buAutoNum type="alphaLcPeriod"/>
            </a:pPr>
            <a:r>
              <a:rPr lang="en" sz="800">
                <a:solidFill>
                  <a:schemeClr val="dk1"/>
                </a:solidFill>
              </a:rPr>
              <a:t>Captured in app when customer sets up user profile</a:t>
            </a:r>
            <a:endParaRPr sz="800"/>
          </a:p>
          <a:p>
            <a:pPr indent="-279400" lvl="0" marL="457200" rtl="0" algn="l">
              <a:spcBef>
                <a:spcPts val="0"/>
              </a:spcBef>
              <a:spcAft>
                <a:spcPts val="0"/>
              </a:spcAft>
              <a:buSzPts val="800"/>
              <a:buAutoNum type="alphaUcPeriod"/>
            </a:pPr>
            <a:r>
              <a:rPr lang="en" sz="800"/>
              <a:t>Personality type</a:t>
            </a:r>
            <a:endParaRPr sz="800"/>
          </a:p>
          <a:p>
            <a:pPr indent="-279400" lvl="1" marL="914400" rtl="0" algn="l">
              <a:spcBef>
                <a:spcPts val="0"/>
              </a:spcBef>
              <a:spcAft>
                <a:spcPts val="0"/>
              </a:spcAft>
              <a:buSzPts val="800"/>
              <a:buAutoNum type="alphaLcPeriod"/>
            </a:pPr>
            <a:r>
              <a:rPr lang="en" sz="800">
                <a:solidFill>
                  <a:schemeClr val="dk1"/>
                </a:solidFill>
              </a:rPr>
              <a:t>Captured in app when customer sets up user profile</a:t>
            </a:r>
            <a:endParaRPr sz="800"/>
          </a:p>
          <a:p>
            <a:pPr indent="-279400" lvl="0" marL="457200" rtl="0" algn="l">
              <a:spcBef>
                <a:spcPts val="0"/>
              </a:spcBef>
              <a:spcAft>
                <a:spcPts val="0"/>
              </a:spcAft>
              <a:buSzPts val="800"/>
              <a:buAutoNum type="alphaUcPeriod"/>
            </a:pPr>
            <a:r>
              <a:rPr lang="en" sz="800"/>
              <a:t>Social media links</a:t>
            </a:r>
            <a:endParaRPr sz="800"/>
          </a:p>
          <a:p>
            <a:pPr indent="-279400" lvl="1" marL="914400" rtl="0" algn="l">
              <a:spcBef>
                <a:spcPts val="0"/>
              </a:spcBef>
              <a:spcAft>
                <a:spcPts val="0"/>
              </a:spcAft>
              <a:buSzPts val="800"/>
              <a:buAutoNum type="alphaLcPeriod"/>
            </a:pPr>
            <a:r>
              <a:rPr lang="en" sz="800"/>
              <a:t>Provided by customer OR gathered through authorization process</a:t>
            </a:r>
            <a:endParaRPr sz="800"/>
          </a:p>
          <a:p>
            <a:pPr indent="-279400" lvl="0" marL="457200" rtl="0" algn="l">
              <a:spcBef>
                <a:spcPts val="0"/>
              </a:spcBef>
              <a:spcAft>
                <a:spcPts val="0"/>
              </a:spcAft>
              <a:buSzPts val="800"/>
              <a:buAutoNum type="alphaUcPeriod"/>
            </a:pPr>
            <a:r>
              <a:rPr lang="en" sz="800"/>
              <a:t>Contact information</a:t>
            </a:r>
            <a:endParaRPr sz="800"/>
          </a:p>
          <a:p>
            <a:pPr indent="-279400" lvl="1" marL="914400" rtl="0" algn="l">
              <a:spcBef>
                <a:spcPts val="0"/>
              </a:spcBef>
              <a:spcAft>
                <a:spcPts val="0"/>
              </a:spcAft>
              <a:buSzPts val="800"/>
              <a:buAutoNum type="alphaLcPeriod"/>
            </a:pPr>
            <a:r>
              <a:rPr lang="en" sz="800">
                <a:solidFill>
                  <a:schemeClr val="dk1"/>
                </a:solidFill>
              </a:rPr>
              <a:t>Captured when customer schedules an appointment or downloads the app</a:t>
            </a:r>
            <a:endParaRPr sz="800"/>
          </a:p>
          <a:p>
            <a:pPr indent="-279400" lvl="0" marL="457200" rtl="0" algn="l">
              <a:spcBef>
                <a:spcPts val="0"/>
              </a:spcBef>
              <a:spcAft>
                <a:spcPts val="0"/>
              </a:spcAft>
              <a:buSzPts val="800"/>
              <a:buAutoNum type="alphaUcPeriod"/>
            </a:pPr>
            <a:r>
              <a:rPr lang="en" sz="800"/>
              <a:t>Upcoming appointments </a:t>
            </a:r>
            <a:endParaRPr sz="800"/>
          </a:p>
          <a:p>
            <a:pPr indent="-279400" lvl="1" marL="914400" rtl="0" algn="l">
              <a:spcBef>
                <a:spcPts val="0"/>
              </a:spcBef>
              <a:spcAft>
                <a:spcPts val="0"/>
              </a:spcAft>
              <a:buSzPts val="800"/>
              <a:buAutoNum type="alphaLcPeriod"/>
            </a:pPr>
            <a:r>
              <a:rPr lang="en" sz="800">
                <a:highlight>
                  <a:schemeClr val="lt1"/>
                </a:highlight>
              </a:rPr>
              <a:t>Generates as soon as customer schedules a new appointment from within their account</a:t>
            </a:r>
            <a:endParaRPr sz="800">
              <a:highlight>
                <a:schemeClr val="lt1"/>
              </a:highlight>
            </a:endParaRPr>
          </a:p>
          <a:p>
            <a:pPr indent="0" lvl="0" marL="0" rtl="0" algn="l">
              <a:spcBef>
                <a:spcPts val="0"/>
              </a:spcBef>
              <a:spcAft>
                <a:spcPts val="0"/>
              </a:spcAft>
              <a:buNone/>
            </a:pPr>
            <a:r>
              <a:t/>
            </a:r>
            <a:endParaRPr sz="800"/>
          </a:p>
        </p:txBody>
      </p:sp>
      <p:sp>
        <p:nvSpPr>
          <p:cNvPr id="134" name="Google Shape;134;p16"/>
          <p:cNvSpPr txBox="1"/>
          <p:nvPr/>
        </p:nvSpPr>
        <p:spPr>
          <a:xfrm>
            <a:off x="3888575" y="2368125"/>
            <a:ext cx="10632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Last Login: Date, Time</a:t>
            </a:r>
            <a:endParaRPr sz="700"/>
          </a:p>
        </p:txBody>
      </p:sp>
      <p:sp>
        <p:nvSpPr>
          <p:cNvPr id="135" name="Google Shape;135;p16"/>
          <p:cNvSpPr txBox="1"/>
          <p:nvPr/>
        </p:nvSpPr>
        <p:spPr>
          <a:xfrm>
            <a:off x="2801425" y="1102625"/>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Open Shifts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Rewards Program</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pic>
        <p:nvPicPr>
          <p:cNvPr id="815" name="Google Shape;815;p5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816" name="Google Shape;816;p52"/>
          <p:cNvSpPr txBox="1"/>
          <p:nvPr/>
        </p:nvSpPr>
        <p:spPr>
          <a:xfrm>
            <a:off x="3596550" y="496825"/>
            <a:ext cx="22986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Good [time of day] </a:t>
            </a:r>
            <a:endParaRPr sz="1500"/>
          </a:p>
          <a:p>
            <a:pPr indent="0" lvl="0" marL="0" rtl="0" algn="l">
              <a:spcBef>
                <a:spcPts val="0"/>
              </a:spcBef>
              <a:spcAft>
                <a:spcPts val="0"/>
              </a:spcAft>
              <a:buNone/>
            </a:pPr>
            <a:r>
              <a:rPr lang="en" sz="1500"/>
              <a:t>[Name]</a:t>
            </a:r>
            <a:endParaRPr sz="1500"/>
          </a:p>
          <a:p>
            <a:pPr indent="0" lvl="0" marL="0" rtl="0" algn="l">
              <a:spcBef>
                <a:spcPts val="0"/>
              </a:spcBef>
              <a:spcAft>
                <a:spcPts val="0"/>
              </a:spcAft>
              <a:buNone/>
            </a:pPr>
            <a:r>
              <a:t/>
            </a:r>
            <a:endParaRPr sz="1500"/>
          </a:p>
        </p:txBody>
      </p:sp>
      <p:cxnSp>
        <p:nvCxnSpPr>
          <p:cNvPr id="817" name="Google Shape;817;p52"/>
          <p:cNvCxnSpPr/>
          <p:nvPr/>
        </p:nvCxnSpPr>
        <p:spPr>
          <a:xfrm>
            <a:off x="3686450" y="1880638"/>
            <a:ext cx="1793100" cy="0"/>
          </a:xfrm>
          <a:prstGeom prst="straightConnector1">
            <a:avLst/>
          </a:prstGeom>
          <a:noFill/>
          <a:ln cap="flat" cmpd="sng" w="38100">
            <a:solidFill>
              <a:schemeClr val="dk2"/>
            </a:solidFill>
            <a:prstDash val="solid"/>
            <a:round/>
            <a:headEnd len="med" w="med" type="none"/>
            <a:tailEnd len="med" w="med" type="none"/>
          </a:ln>
        </p:spPr>
      </p:cxnSp>
      <p:sp>
        <p:nvSpPr>
          <p:cNvPr id="818" name="Google Shape;818;p52"/>
          <p:cNvSpPr/>
          <p:nvPr/>
        </p:nvSpPr>
        <p:spPr>
          <a:xfrm>
            <a:off x="3859225"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2"/>
          <p:cNvSpPr/>
          <p:nvPr/>
        </p:nvSpPr>
        <p:spPr>
          <a:xfrm>
            <a:off x="4481638"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2"/>
          <p:cNvSpPr/>
          <p:nvPr/>
        </p:nvSpPr>
        <p:spPr>
          <a:xfrm>
            <a:off x="5104050"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2"/>
          <p:cNvSpPr txBox="1"/>
          <p:nvPr/>
        </p:nvSpPr>
        <p:spPr>
          <a:xfrm>
            <a:off x="3607550" y="1143250"/>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822" name="Google Shape;822;p52"/>
          <p:cNvSpPr txBox="1"/>
          <p:nvPr/>
        </p:nvSpPr>
        <p:spPr>
          <a:xfrm>
            <a:off x="4458975" y="1143250"/>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3%</a:t>
            </a:r>
            <a:endParaRPr sz="1800"/>
          </a:p>
          <a:p>
            <a:pPr indent="0" lvl="0" marL="0" rtl="0" algn="r">
              <a:spcBef>
                <a:spcPts val="0"/>
              </a:spcBef>
              <a:spcAft>
                <a:spcPts val="0"/>
              </a:spcAft>
              <a:buNone/>
            </a:pPr>
            <a:r>
              <a:rPr lang="en" sz="1200"/>
              <a:t>Discount</a:t>
            </a:r>
            <a:endParaRPr sz="1200"/>
          </a:p>
        </p:txBody>
      </p:sp>
      <p:sp>
        <p:nvSpPr>
          <p:cNvPr id="823" name="Google Shape;823;p52"/>
          <p:cNvSpPr/>
          <p:nvPr/>
        </p:nvSpPr>
        <p:spPr>
          <a:xfrm>
            <a:off x="3596550" y="2085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rPr>
              <a:t>Perks you can get with points</a:t>
            </a:r>
            <a:endParaRPr sz="600" u="sng"/>
          </a:p>
        </p:txBody>
      </p:sp>
      <p:sp>
        <p:nvSpPr>
          <p:cNvPr id="824" name="Google Shape;824;p52"/>
          <p:cNvSpPr/>
          <p:nvPr/>
        </p:nvSpPr>
        <p:spPr>
          <a:xfrm>
            <a:off x="5289350" y="2175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2"/>
          <p:cNvSpPr/>
          <p:nvPr/>
        </p:nvSpPr>
        <p:spPr>
          <a:xfrm>
            <a:off x="3596500" y="25781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826" name="Google Shape;826;p52"/>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827" name="Google Shape;827;p52"/>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Home Page</a:t>
            </a:r>
            <a:endParaRPr/>
          </a:p>
        </p:txBody>
      </p:sp>
      <p:sp>
        <p:nvSpPr>
          <p:cNvPr id="828" name="Google Shape;828;p52"/>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will be the home page of the app. It will also act as a dashboard where customers can receive relevant updates/notifications and take action </a:t>
            </a:r>
            <a:endParaRPr sz="900"/>
          </a:p>
        </p:txBody>
      </p:sp>
      <p:sp>
        <p:nvSpPr>
          <p:cNvPr id="829" name="Google Shape;829;p52"/>
          <p:cNvSpPr/>
          <p:nvPr/>
        </p:nvSpPr>
        <p:spPr>
          <a:xfrm>
            <a:off x="3596500" y="31382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New notification(s) about your upcoming appointment(s)</a:t>
            </a:r>
            <a:endParaRPr/>
          </a:p>
        </p:txBody>
      </p:sp>
      <p:sp>
        <p:nvSpPr>
          <p:cNvPr id="830" name="Google Shape;830;p52"/>
          <p:cNvSpPr/>
          <p:nvPr/>
        </p:nvSpPr>
        <p:spPr>
          <a:xfrm>
            <a:off x="3579100" y="371140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Click here to check out The Home Team Deal of The Month!</a:t>
            </a:r>
            <a:endParaRPr/>
          </a:p>
        </p:txBody>
      </p:sp>
      <p:grpSp>
        <p:nvGrpSpPr>
          <p:cNvPr id="831" name="Google Shape;831;p52"/>
          <p:cNvGrpSpPr/>
          <p:nvPr/>
        </p:nvGrpSpPr>
        <p:grpSpPr>
          <a:xfrm>
            <a:off x="3596550" y="4284550"/>
            <a:ext cx="1950900" cy="360000"/>
            <a:chOff x="3596550" y="4284550"/>
            <a:chExt cx="1950900" cy="360000"/>
          </a:xfrm>
        </p:grpSpPr>
        <p:grpSp>
          <p:nvGrpSpPr>
            <p:cNvPr id="832" name="Google Shape;832;p52"/>
            <p:cNvGrpSpPr/>
            <p:nvPr/>
          </p:nvGrpSpPr>
          <p:grpSpPr>
            <a:xfrm>
              <a:off x="3596550" y="4284550"/>
              <a:ext cx="1950900" cy="360000"/>
              <a:chOff x="3596550" y="4284550"/>
              <a:chExt cx="1950900" cy="360000"/>
            </a:xfrm>
          </p:grpSpPr>
          <p:sp>
            <p:nvSpPr>
              <p:cNvPr id="833" name="Google Shape;833;p5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4" name="Google Shape;834;p52"/>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835" name="Google Shape;835;p5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836" name="Google Shape;836;p52"/>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837" name="Google Shape;837;p52"/>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838" name="Google Shape;838;p52"/>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839" name="Google Shape;839;p52"/>
          <p:cNvSpPr/>
          <p:nvPr/>
        </p:nvSpPr>
        <p:spPr>
          <a:xfrm>
            <a:off x="2286725" y="4121050"/>
            <a:ext cx="1374000" cy="6870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5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a:t>2. Appointments Page</a:t>
            </a:r>
            <a:endParaRPr/>
          </a:p>
        </p:txBody>
      </p:sp>
      <p:sp>
        <p:nvSpPr>
          <p:cNvPr id="845" name="Google Shape;845;p5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pic>
        <p:nvPicPr>
          <p:cNvPr id="850" name="Google Shape;850;p54"/>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851" name="Google Shape;851;p54"/>
          <p:cNvGrpSpPr/>
          <p:nvPr/>
        </p:nvGrpSpPr>
        <p:grpSpPr>
          <a:xfrm>
            <a:off x="3579447" y="3258011"/>
            <a:ext cx="2083342" cy="1273289"/>
            <a:chOff x="3580197" y="1435411"/>
            <a:chExt cx="2083342" cy="1273289"/>
          </a:xfrm>
        </p:grpSpPr>
        <p:grpSp>
          <p:nvGrpSpPr>
            <p:cNvPr id="852" name="Google Shape;852;p54"/>
            <p:cNvGrpSpPr/>
            <p:nvPr/>
          </p:nvGrpSpPr>
          <p:grpSpPr>
            <a:xfrm>
              <a:off x="3580197" y="1435411"/>
              <a:ext cx="1968907" cy="1215488"/>
              <a:chOff x="3580197" y="1435411"/>
              <a:chExt cx="1968907" cy="1215488"/>
            </a:xfrm>
          </p:grpSpPr>
          <p:grpSp>
            <p:nvGrpSpPr>
              <p:cNvPr id="853" name="Google Shape;853;p54"/>
              <p:cNvGrpSpPr/>
              <p:nvPr/>
            </p:nvGrpSpPr>
            <p:grpSpPr>
              <a:xfrm>
                <a:off x="3580197" y="1435411"/>
                <a:ext cx="1968907" cy="1215488"/>
                <a:chOff x="3595650" y="1593400"/>
                <a:chExt cx="1952700" cy="1215488"/>
              </a:xfrm>
            </p:grpSpPr>
            <p:sp>
              <p:nvSpPr>
                <p:cNvPr id="854" name="Google Shape;854;p54"/>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54"/>
                <p:cNvGrpSpPr/>
                <p:nvPr/>
              </p:nvGrpSpPr>
              <p:grpSpPr>
                <a:xfrm>
                  <a:off x="3595650" y="2285413"/>
                  <a:ext cx="1952700" cy="523475"/>
                  <a:chOff x="3595650" y="2339550"/>
                  <a:chExt cx="1952700" cy="523475"/>
                </a:xfrm>
              </p:grpSpPr>
              <p:sp>
                <p:nvSpPr>
                  <p:cNvPr id="856" name="Google Shape;856;p54"/>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7" name="Google Shape;857;p54"/>
                  <p:cNvPicPr preferRelativeResize="0"/>
                  <p:nvPr/>
                </p:nvPicPr>
                <p:blipFill rotWithShape="1">
                  <a:blip r:embed="rId4">
                    <a:alphaModFix/>
                  </a:blip>
                  <a:srcRect b="0" l="0" r="1603" t="0"/>
                  <a:stretch/>
                </p:blipFill>
                <p:spPr>
                  <a:xfrm>
                    <a:off x="3656400" y="2673488"/>
                    <a:ext cx="153650" cy="156989"/>
                  </a:xfrm>
                  <a:prstGeom prst="rect">
                    <a:avLst/>
                  </a:prstGeom>
                  <a:noFill/>
                  <a:ln>
                    <a:noFill/>
                  </a:ln>
                </p:spPr>
              </p:pic>
              <p:sp>
                <p:nvSpPr>
                  <p:cNvPr id="858" name="Google Shape;858;p54"/>
                  <p:cNvSpPr/>
                  <p:nvPr/>
                </p:nvSpPr>
                <p:spPr>
                  <a:xfrm>
                    <a:off x="4259108" y="2597651"/>
                    <a:ext cx="2469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4"/>
                  <p:cNvSpPr/>
                  <p:nvPr/>
                </p:nvSpPr>
                <p:spPr>
                  <a:xfrm>
                    <a:off x="4506112" y="2597675"/>
                    <a:ext cx="2469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4"/>
                  <p:cNvSpPr/>
                  <p:nvPr/>
                </p:nvSpPr>
                <p:spPr>
                  <a:xfrm>
                    <a:off x="4750016" y="2597675"/>
                    <a:ext cx="2469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4"/>
                  <p:cNvSpPr txBox="1"/>
                  <p:nvPr/>
                </p:nvSpPr>
                <p:spPr>
                  <a:xfrm>
                    <a:off x="3625125" y="2339550"/>
                    <a:ext cx="1831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 3 Rooms... </a:t>
                    </a:r>
                    <a:r>
                      <a:rPr lang="en" sz="500"/>
                      <a:t>see more...</a:t>
                    </a:r>
                    <a:endParaRPr sz="500"/>
                  </a:p>
                </p:txBody>
              </p:sp>
            </p:grpSp>
            <p:sp>
              <p:nvSpPr>
                <p:cNvPr id="862" name="Google Shape;862;p54"/>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863" name="Google Shape;863;p54"/>
                <p:cNvSpPr txBox="1"/>
                <p:nvPr/>
              </p:nvSpPr>
              <p:spPr>
                <a:xfrm>
                  <a:off x="3762050" y="2538450"/>
                  <a:ext cx="5154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grpSp>
          <p:sp>
            <p:nvSpPr>
              <p:cNvPr id="864" name="Google Shape;864;p54"/>
              <p:cNvSpPr/>
              <p:nvPr/>
            </p:nvSpPr>
            <p:spPr>
              <a:xfrm>
                <a:off x="4604550" y="1971300"/>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grpSp>
        <p:sp>
          <p:nvSpPr>
            <p:cNvPr id="865" name="Google Shape;865;p54"/>
            <p:cNvSpPr txBox="1"/>
            <p:nvPr/>
          </p:nvSpPr>
          <p:spPr>
            <a:xfrm>
              <a:off x="4879638" y="2434800"/>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Members</a:t>
              </a:r>
              <a:endParaRPr sz="600"/>
            </a:p>
          </p:txBody>
        </p:sp>
      </p:grpSp>
      <p:grpSp>
        <p:nvGrpSpPr>
          <p:cNvPr id="866" name="Google Shape;866;p54"/>
          <p:cNvGrpSpPr/>
          <p:nvPr/>
        </p:nvGrpSpPr>
        <p:grpSpPr>
          <a:xfrm>
            <a:off x="3596550" y="4284550"/>
            <a:ext cx="1950900" cy="360000"/>
            <a:chOff x="3596550" y="4284550"/>
            <a:chExt cx="1950900" cy="360000"/>
          </a:xfrm>
        </p:grpSpPr>
        <p:grpSp>
          <p:nvGrpSpPr>
            <p:cNvPr id="867" name="Google Shape;867;p54"/>
            <p:cNvGrpSpPr/>
            <p:nvPr/>
          </p:nvGrpSpPr>
          <p:grpSpPr>
            <a:xfrm>
              <a:off x="3596550" y="4284550"/>
              <a:ext cx="1950900" cy="360000"/>
              <a:chOff x="3596550" y="4284550"/>
              <a:chExt cx="1950900" cy="360000"/>
            </a:xfrm>
          </p:grpSpPr>
          <p:sp>
            <p:nvSpPr>
              <p:cNvPr id="868" name="Google Shape;868;p5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9" name="Google Shape;869;p54"/>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870" name="Google Shape;870;p54"/>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871" name="Google Shape;871;p54"/>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872" name="Google Shape;872;p54"/>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873" name="Google Shape;873;p54"/>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874" name="Google Shape;874;p54"/>
          <p:cNvSpPr/>
          <p:nvPr/>
        </p:nvSpPr>
        <p:spPr>
          <a:xfrm>
            <a:off x="3610800" y="665075"/>
            <a:ext cx="1922400" cy="3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875" name="Google Shape;875;p54"/>
          <p:cNvSpPr/>
          <p:nvPr/>
        </p:nvSpPr>
        <p:spPr>
          <a:xfrm>
            <a:off x="4901425" y="696876"/>
            <a:ext cx="247500" cy="2472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4"/>
          <p:cNvSpPr/>
          <p:nvPr/>
        </p:nvSpPr>
        <p:spPr>
          <a:xfrm>
            <a:off x="3610800" y="463475"/>
            <a:ext cx="19224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highlight>
                  <a:srgbClr val="FFE599"/>
                </a:highlight>
              </a:rPr>
              <a:t>Upcoming Appointments </a:t>
            </a:r>
            <a:r>
              <a:rPr lang="en" sz="600"/>
              <a:t>      Past Appointments</a:t>
            </a:r>
            <a:endParaRPr sz="600"/>
          </a:p>
        </p:txBody>
      </p:sp>
      <p:cxnSp>
        <p:nvCxnSpPr>
          <p:cNvPr id="877" name="Google Shape;877;p54"/>
          <p:cNvCxnSpPr/>
          <p:nvPr/>
        </p:nvCxnSpPr>
        <p:spPr>
          <a:xfrm>
            <a:off x="4621125" y="463475"/>
            <a:ext cx="0" cy="201600"/>
          </a:xfrm>
          <a:prstGeom prst="straightConnector1">
            <a:avLst/>
          </a:prstGeom>
          <a:noFill/>
          <a:ln cap="flat" cmpd="sng" w="9525">
            <a:solidFill>
              <a:schemeClr val="dk2"/>
            </a:solidFill>
            <a:prstDash val="solid"/>
            <a:round/>
            <a:headEnd len="med" w="med" type="none"/>
            <a:tailEnd len="med" w="med" type="none"/>
          </a:ln>
        </p:spPr>
      </p:cxnSp>
      <p:grpSp>
        <p:nvGrpSpPr>
          <p:cNvPr id="878" name="Google Shape;878;p54"/>
          <p:cNvGrpSpPr/>
          <p:nvPr/>
        </p:nvGrpSpPr>
        <p:grpSpPr>
          <a:xfrm>
            <a:off x="3579400" y="998312"/>
            <a:ext cx="1952700" cy="247150"/>
            <a:chOff x="3551800" y="1207175"/>
            <a:chExt cx="1952700" cy="247150"/>
          </a:xfrm>
        </p:grpSpPr>
        <p:sp>
          <p:nvSpPr>
            <p:cNvPr id="879" name="Google Shape;879;p54"/>
            <p:cNvSpPr/>
            <p:nvPr/>
          </p:nvSpPr>
          <p:spPr>
            <a:xfrm>
              <a:off x="3551800" y="1283025"/>
              <a:ext cx="1952700" cy="171300"/>
            </a:xfrm>
            <a:prstGeom prst="roundRect">
              <a:avLst>
                <a:gd fmla="val 16667" name="adj"/>
              </a:avLst>
            </a:prstGeom>
            <a:solidFill>
              <a:srgbClr val="EEEEEE">
                <a:alpha val="240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4"/>
            <p:cNvSpPr txBox="1"/>
            <p:nvPr/>
          </p:nvSpPr>
          <p:spPr>
            <a:xfrm>
              <a:off x="4013925" y="1207175"/>
              <a:ext cx="1160400" cy="1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September 17th</a:t>
              </a:r>
              <a:endParaRPr sz="900"/>
            </a:p>
          </p:txBody>
        </p:sp>
        <p:cxnSp>
          <p:nvCxnSpPr>
            <p:cNvPr id="881" name="Google Shape;881;p54"/>
            <p:cNvCxnSpPr/>
            <p:nvPr/>
          </p:nvCxnSpPr>
          <p:spPr>
            <a:xfrm flipH="1">
              <a:off x="5048050" y="1368475"/>
              <a:ext cx="309300" cy="12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54"/>
            <p:cNvCxnSpPr/>
            <p:nvPr/>
          </p:nvCxnSpPr>
          <p:spPr>
            <a:xfrm flipH="1">
              <a:off x="3708225" y="1367150"/>
              <a:ext cx="309300" cy="1200"/>
            </a:xfrm>
            <a:prstGeom prst="straightConnector1">
              <a:avLst/>
            </a:prstGeom>
            <a:noFill/>
            <a:ln cap="flat" cmpd="sng" w="9525">
              <a:solidFill>
                <a:schemeClr val="dk2"/>
              </a:solidFill>
              <a:prstDash val="solid"/>
              <a:round/>
              <a:headEnd len="med" w="med" type="none"/>
              <a:tailEnd len="med" w="med" type="none"/>
            </a:ln>
          </p:spPr>
        </p:cxnSp>
      </p:grpSp>
      <p:grpSp>
        <p:nvGrpSpPr>
          <p:cNvPr id="883" name="Google Shape;883;p54"/>
          <p:cNvGrpSpPr/>
          <p:nvPr/>
        </p:nvGrpSpPr>
        <p:grpSpPr>
          <a:xfrm>
            <a:off x="3595650" y="2859775"/>
            <a:ext cx="1952700" cy="247150"/>
            <a:chOff x="3551800" y="1207175"/>
            <a:chExt cx="1952700" cy="247150"/>
          </a:xfrm>
        </p:grpSpPr>
        <p:sp>
          <p:nvSpPr>
            <p:cNvPr id="884" name="Google Shape;884;p54"/>
            <p:cNvSpPr/>
            <p:nvPr/>
          </p:nvSpPr>
          <p:spPr>
            <a:xfrm>
              <a:off x="3551800" y="1283025"/>
              <a:ext cx="1952700" cy="171300"/>
            </a:xfrm>
            <a:prstGeom prst="roundRect">
              <a:avLst>
                <a:gd fmla="val 16667" name="adj"/>
              </a:avLst>
            </a:prstGeom>
            <a:solidFill>
              <a:srgbClr val="EEEEEE">
                <a:alpha val="240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4"/>
            <p:cNvSpPr txBox="1"/>
            <p:nvPr/>
          </p:nvSpPr>
          <p:spPr>
            <a:xfrm>
              <a:off x="4013925" y="1207175"/>
              <a:ext cx="1160400" cy="1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   October</a:t>
              </a:r>
              <a:r>
                <a:rPr lang="en" sz="900"/>
                <a:t> 17th</a:t>
              </a:r>
              <a:endParaRPr sz="900"/>
            </a:p>
          </p:txBody>
        </p:sp>
        <p:cxnSp>
          <p:nvCxnSpPr>
            <p:cNvPr id="886" name="Google Shape;886;p54"/>
            <p:cNvCxnSpPr/>
            <p:nvPr/>
          </p:nvCxnSpPr>
          <p:spPr>
            <a:xfrm flipH="1">
              <a:off x="5048050" y="1368475"/>
              <a:ext cx="309300" cy="1200"/>
            </a:xfrm>
            <a:prstGeom prst="straightConnector1">
              <a:avLst/>
            </a:prstGeom>
            <a:noFill/>
            <a:ln cap="flat" cmpd="sng" w="9525">
              <a:solidFill>
                <a:schemeClr val="dk2"/>
              </a:solidFill>
              <a:prstDash val="solid"/>
              <a:round/>
              <a:headEnd len="med" w="med" type="none"/>
              <a:tailEnd len="med" w="med" type="none"/>
            </a:ln>
          </p:spPr>
        </p:cxnSp>
        <p:cxnSp>
          <p:nvCxnSpPr>
            <p:cNvPr id="887" name="Google Shape;887;p54"/>
            <p:cNvCxnSpPr/>
            <p:nvPr/>
          </p:nvCxnSpPr>
          <p:spPr>
            <a:xfrm flipH="1">
              <a:off x="3708225" y="1367150"/>
              <a:ext cx="309300" cy="1200"/>
            </a:xfrm>
            <a:prstGeom prst="straightConnector1">
              <a:avLst/>
            </a:prstGeom>
            <a:noFill/>
            <a:ln cap="flat" cmpd="sng" w="9525">
              <a:solidFill>
                <a:schemeClr val="dk2"/>
              </a:solidFill>
              <a:prstDash val="solid"/>
              <a:round/>
              <a:headEnd len="med" w="med" type="none"/>
              <a:tailEnd len="med" w="med" type="none"/>
            </a:ln>
          </p:spPr>
        </p:cxnSp>
      </p:grpSp>
      <p:sp>
        <p:nvSpPr>
          <p:cNvPr id="888" name="Google Shape;888;p54"/>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Upcoming </a:t>
            </a:r>
            <a:r>
              <a:rPr lang="en"/>
              <a:t>Appointments</a:t>
            </a:r>
            <a:r>
              <a:rPr lang="en"/>
              <a:t> Page</a:t>
            </a:r>
            <a:endParaRPr/>
          </a:p>
        </p:txBody>
      </p:sp>
      <p:sp>
        <p:nvSpPr>
          <p:cNvPr id="889" name="Google Shape;889;p54"/>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 this page </a:t>
            </a:r>
            <a:r>
              <a:rPr lang="en" sz="900"/>
              <a:t>customers</a:t>
            </a:r>
            <a:r>
              <a:rPr lang="en" sz="900"/>
              <a:t> are able to see their appointments. There are two views:</a:t>
            </a:r>
            <a:endParaRPr sz="900"/>
          </a:p>
          <a:p>
            <a:pPr indent="0" lvl="0" marL="0" rtl="0" algn="l">
              <a:spcBef>
                <a:spcPts val="0"/>
              </a:spcBef>
              <a:spcAft>
                <a:spcPts val="0"/>
              </a:spcAft>
              <a:buNone/>
            </a:pPr>
            <a:r>
              <a:t/>
            </a:r>
            <a:endParaRPr sz="900"/>
          </a:p>
          <a:p>
            <a:pPr indent="-285750" lvl="0" marL="457200" rtl="0" algn="l">
              <a:spcBef>
                <a:spcPts val="0"/>
              </a:spcBef>
              <a:spcAft>
                <a:spcPts val="0"/>
              </a:spcAft>
              <a:buSzPts val="900"/>
              <a:buAutoNum type="arabicPeriod"/>
            </a:pPr>
            <a:r>
              <a:rPr lang="en" sz="900"/>
              <a:t>Upcoming Appointment</a:t>
            </a:r>
            <a:endParaRPr sz="900"/>
          </a:p>
          <a:p>
            <a:pPr indent="-285750" lvl="0" marL="457200" rtl="0" algn="l">
              <a:spcBef>
                <a:spcPts val="0"/>
              </a:spcBef>
              <a:spcAft>
                <a:spcPts val="0"/>
              </a:spcAft>
              <a:buSzPts val="900"/>
              <a:buAutoNum type="arabicPeriod"/>
            </a:pPr>
            <a:r>
              <a:rPr lang="en" sz="900"/>
              <a:t>Past Appointments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285750" lvl="0" marL="457200" rtl="0" algn="l">
              <a:spcBef>
                <a:spcPts val="0"/>
              </a:spcBef>
              <a:spcAft>
                <a:spcPts val="0"/>
              </a:spcAft>
              <a:buSzPts val="900"/>
              <a:buAutoNum type="arabicPeriod"/>
            </a:pPr>
            <a:r>
              <a:rPr lang="en" sz="900"/>
              <a:t>Upcoming Appointments</a:t>
            </a:r>
            <a:endParaRPr sz="900"/>
          </a:p>
          <a:p>
            <a:pPr indent="0" lvl="0" marL="0" rtl="0" algn="l">
              <a:spcBef>
                <a:spcPts val="0"/>
              </a:spcBef>
              <a:spcAft>
                <a:spcPts val="0"/>
              </a:spcAft>
              <a:buNone/>
            </a:pPr>
            <a:r>
              <a:rPr lang="en" sz="900"/>
              <a:t>The upcoming appointment is always the first view to populate. Appointments will be in order from most upcoming to future. User is able to scroll through appointments, and click an appointment to open up a new page, revealing appointment details.</a:t>
            </a:r>
            <a:endParaRPr sz="900"/>
          </a:p>
          <a:p>
            <a:pPr indent="0" lvl="0" marL="0" rtl="0" algn="l">
              <a:spcBef>
                <a:spcPts val="0"/>
              </a:spcBef>
              <a:spcAft>
                <a:spcPts val="0"/>
              </a:spcAft>
              <a:buNone/>
            </a:pPr>
            <a:r>
              <a:t/>
            </a:r>
            <a:endParaRPr sz="900"/>
          </a:p>
        </p:txBody>
      </p:sp>
      <p:grpSp>
        <p:nvGrpSpPr>
          <p:cNvPr id="890" name="Google Shape;890;p54"/>
          <p:cNvGrpSpPr/>
          <p:nvPr/>
        </p:nvGrpSpPr>
        <p:grpSpPr>
          <a:xfrm>
            <a:off x="3580197" y="1435411"/>
            <a:ext cx="1968907" cy="1215488"/>
            <a:chOff x="3580197" y="1435411"/>
            <a:chExt cx="1968907" cy="1215488"/>
          </a:xfrm>
        </p:grpSpPr>
        <p:grpSp>
          <p:nvGrpSpPr>
            <p:cNvPr id="891" name="Google Shape;891;p54"/>
            <p:cNvGrpSpPr/>
            <p:nvPr/>
          </p:nvGrpSpPr>
          <p:grpSpPr>
            <a:xfrm>
              <a:off x="3580197" y="1435411"/>
              <a:ext cx="1968907" cy="1215488"/>
              <a:chOff x="3580197" y="1435411"/>
              <a:chExt cx="1968907" cy="1215488"/>
            </a:xfrm>
          </p:grpSpPr>
          <p:grpSp>
            <p:nvGrpSpPr>
              <p:cNvPr id="892" name="Google Shape;892;p54"/>
              <p:cNvGrpSpPr/>
              <p:nvPr/>
            </p:nvGrpSpPr>
            <p:grpSpPr>
              <a:xfrm>
                <a:off x="3580197" y="1435411"/>
                <a:ext cx="1968907" cy="1215488"/>
                <a:chOff x="3595650" y="1593400"/>
                <a:chExt cx="1952700" cy="1215488"/>
              </a:xfrm>
            </p:grpSpPr>
            <p:sp>
              <p:nvSpPr>
                <p:cNvPr id="893" name="Google Shape;893;p54"/>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 name="Google Shape;894;p54"/>
                <p:cNvGrpSpPr/>
                <p:nvPr/>
              </p:nvGrpSpPr>
              <p:grpSpPr>
                <a:xfrm>
                  <a:off x="3595650" y="2285413"/>
                  <a:ext cx="1952700" cy="523475"/>
                  <a:chOff x="3595650" y="2339550"/>
                  <a:chExt cx="1952700" cy="523475"/>
                </a:xfrm>
              </p:grpSpPr>
              <p:sp>
                <p:nvSpPr>
                  <p:cNvPr id="895" name="Google Shape;895;p54"/>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6" name="Google Shape;896;p54"/>
                  <p:cNvPicPr preferRelativeResize="0"/>
                  <p:nvPr/>
                </p:nvPicPr>
                <p:blipFill rotWithShape="1">
                  <a:blip r:embed="rId4">
                    <a:alphaModFix/>
                  </a:blip>
                  <a:srcRect b="0" l="0" r="1603" t="0"/>
                  <a:stretch/>
                </p:blipFill>
                <p:spPr>
                  <a:xfrm>
                    <a:off x="3656400" y="2673488"/>
                    <a:ext cx="153650" cy="156989"/>
                  </a:xfrm>
                  <a:prstGeom prst="rect">
                    <a:avLst/>
                  </a:prstGeom>
                  <a:noFill/>
                  <a:ln>
                    <a:noFill/>
                  </a:ln>
                </p:spPr>
              </p:pic>
              <p:sp>
                <p:nvSpPr>
                  <p:cNvPr id="897" name="Google Shape;897;p54"/>
                  <p:cNvSpPr/>
                  <p:nvPr/>
                </p:nvSpPr>
                <p:spPr>
                  <a:xfrm>
                    <a:off x="4259108" y="2597651"/>
                    <a:ext cx="2469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4"/>
                  <p:cNvSpPr txBox="1"/>
                  <p:nvPr/>
                </p:nvSpPr>
                <p:spPr>
                  <a:xfrm>
                    <a:off x="3625125" y="2339550"/>
                    <a:ext cx="1831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 3 Rooms... </a:t>
                    </a:r>
                    <a:r>
                      <a:rPr lang="en" sz="500"/>
                      <a:t>see more...</a:t>
                    </a:r>
                    <a:endParaRPr sz="500"/>
                  </a:p>
                </p:txBody>
              </p:sp>
            </p:grpSp>
            <p:sp>
              <p:nvSpPr>
                <p:cNvPr id="899" name="Google Shape;899;p54"/>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900" name="Google Shape;900;p54"/>
                <p:cNvSpPr txBox="1"/>
                <p:nvPr/>
              </p:nvSpPr>
              <p:spPr>
                <a:xfrm>
                  <a:off x="3762050" y="2538450"/>
                  <a:ext cx="5154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grpSp>
          <p:sp>
            <p:nvSpPr>
              <p:cNvPr id="901" name="Google Shape;901;p54"/>
              <p:cNvSpPr/>
              <p:nvPr/>
            </p:nvSpPr>
            <p:spPr>
              <a:xfrm>
                <a:off x="4604550" y="1971300"/>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grpSp>
        <p:sp>
          <p:nvSpPr>
            <p:cNvPr id="902" name="Google Shape;902;p54"/>
            <p:cNvSpPr txBox="1"/>
            <p:nvPr/>
          </p:nvSpPr>
          <p:spPr>
            <a:xfrm>
              <a:off x="4365013" y="23547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pic>
        <p:nvPicPr>
          <p:cNvPr id="907" name="Google Shape;907;p55"/>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908" name="Google Shape;908;p55"/>
          <p:cNvGrpSpPr/>
          <p:nvPr/>
        </p:nvGrpSpPr>
        <p:grpSpPr>
          <a:xfrm>
            <a:off x="3596550" y="4284550"/>
            <a:ext cx="1950900" cy="360000"/>
            <a:chOff x="3596550" y="4284550"/>
            <a:chExt cx="1950900" cy="360000"/>
          </a:xfrm>
        </p:grpSpPr>
        <p:grpSp>
          <p:nvGrpSpPr>
            <p:cNvPr id="909" name="Google Shape;909;p55"/>
            <p:cNvGrpSpPr/>
            <p:nvPr/>
          </p:nvGrpSpPr>
          <p:grpSpPr>
            <a:xfrm>
              <a:off x="3596550" y="4284550"/>
              <a:ext cx="1950900" cy="360000"/>
              <a:chOff x="3596550" y="4284550"/>
              <a:chExt cx="1950900" cy="360000"/>
            </a:xfrm>
          </p:grpSpPr>
          <p:sp>
            <p:nvSpPr>
              <p:cNvPr id="910" name="Google Shape;910;p5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1" name="Google Shape;911;p55"/>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912" name="Google Shape;912;p5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913" name="Google Shape;913;p55"/>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914" name="Google Shape;914;p55"/>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915" name="Google Shape;915;p55"/>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916" name="Google Shape;916;p55"/>
          <p:cNvSpPr/>
          <p:nvPr/>
        </p:nvSpPr>
        <p:spPr>
          <a:xfrm>
            <a:off x="3610800" y="665075"/>
            <a:ext cx="1922400" cy="3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917" name="Google Shape;917;p55"/>
          <p:cNvSpPr/>
          <p:nvPr/>
        </p:nvSpPr>
        <p:spPr>
          <a:xfrm>
            <a:off x="4901425" y="696876"/>
            <a:ext cx="247500" cy="2472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5"/>
          <p:cNvSpPr/>
          <p:nvPr/>
        </p:nvSpPr>
        <p:spPr>
          <a:xfrm>
            <a:off x="3610800" y="463475"/>
            <a:ext cx="19224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highlight>
                  <a:srgbClr val="FFE599"/>
                </a:highlight>
              </a:rPr>
              <a:t>Upcoming Appointments </a:t>
            </a:r>
            <a:r>
              <a:rPr lang="en" sz="600"/>
              <a:t>      Past Appointments</a:t>
            </a:r>
            <a:endParaRPr sz="600"/>
          </a:p>
        </p:txBody>
      </p:sp>
      <p:cxnSp>
        <p:nvCxnSpPr>
          <p:cNvPr id="919" name="Google Shape;919;p55"/>
          <p:cNvCxnSpPr/>
          <p:nvPr/>
        </p:nvCxnSpPr>
        <p:spPr>
          <a:xfrm>
            <a:off x="4621125" y="463475"/>
            <a:ext cx="0" cy="201600"/>
          </a:xfrm>
          <a:prstGeom prst="straightConnector1">
            <a:avLst/>
          </a:prstGeom>
          <a:noFill/>
          <a:ln cap="flat" cmpd="sng" w="9525">
            <a:solidFill>
              <a:schemeClr val="dk2"/>
            </a:solidFill>
            <a:prstDash val="solid"/>
            <a:round/>
            <a:headEnd len="med" w="med" type="none"/>
            <a:tailEnd len="med" w="med" type="none"/>
          </a:ln>
        </p:spPr>
      </p:cxnSp>
      <p:grpSp>
        <p:nvGrpSpPr>
          <p:cNvPr id="920" name="Google Shape;920;p55"/>
          <p:cNvGrpSpPr/>
          <p:nvPr/>
        </p:nvGrpSpPr>
        <p:grpSpPr>
          <a:xfrm>
            <a:off x="3579400" y="998312"/>
            <a:ext cx="1952700" cy="247150"/>
            <a:chOff x="3551800" y="1207175"/>
            <a:chExt cx="1952700" cy="247150"/>
          </a:xfrm>
        </p:grpSpPr>
        <p:sp>
          <p:nvSpPr>
            <p:cNvPr id="921" name="Google Shape;921;p55"/>
            <p:cNvSpPr/>
            <p:nvPr/>
          </p:nvSpPr>
          <p:spPr>
            <a:xfrm>
              <a:off x="3551800" y="1283025"/>
              <a:ext cx="1952700" cy="171300"/>
            </a:xfrm>
            <a:prstGeom prst="roundRect">
              <a:avLst>
                <a:gd fmla="val 16667" name="adj"/>
              </a:avLst>
            </a:prstGeom>
            <a:solidFill>
              <a:srgbClr val="EEEEEE">
                <a:alpha val="240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5"/>
            <p:cNvSpPr txBox="1"/>
            <p:nvPr/>
          </p:nvSpPr>
          <p:spPr>
            <a:xfrm>
              <a:off x="4013925" y="1207175"/>
              <a:ext cx="1160400" cy="1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September 17th</a:t>
              </a:r>
              <a:endParaRPr sz="900"/>
            </a:p>
          </p:txBody>
        </p:sp>
        <p:cxnSp>
          <p:nvCxnSpPr>
            <p:cNvPr id="923" name="Google Shape;923;p55"/>
            <p:cNvCxnSpPr/>
            <p:nvPr/>
          </p:nvCxnSpPr>
          <p:spPr>
            <a:xfrm flipH="1">
              <a:off x="5048050" y="1368475"/>
              <a:ext cx="309300" cy="1200"/>
            </a:xfrm>
            <a:prstGeom prst="straightConnector1">
              <a:avLst/>
            </a:prstGeom>
            <a:noFill/>
            <a:ln cap="flat" cmpd="sng" w="9525">
              <a:solidFill>
                <a:schemeClr val="dk2"/>
              </a:solidFill>
              <a:prstDash val="solid"/>
              <a:round/>
              <a:headEnd len="med" w="med" type="none"/>
              <a:tailEnd len="med" w="med" type="none"/>
            </a:ln>
          </p:spPr>
        </p:cxnSp>
        <p:cxnSp>
          <p:nvCxnSpPr>
            <p:cNvPr id="924" name="Google Shape;924;p55"/>
            <p:cNvCxnSpPr/>
            <p:nvPr/>
          </p:nvCxnSpPr>
          <p:spPr>
            <a:xfrm flipH="1">
              <a:off x="3708225" y="1367150"/>
              <a:ext cx="309300" cy="1200"/>
            </a:xfrm>
            <a:prstGeom prst="straightConnector1">
              <a:avLst/>
            </a:prstGeom>
            <a:noFill/>
            <a:ln cap="flat" cmpd="sng" w="9525">
              <a:solidFill>
                <a:schemeClr val="dk2"/>
              </a:solidFill>
              <a:prstDash val="solid"/>
              <a:round/>
              <a:headEnd len="med" w="med" type="none"/>
              <a:tailEnd len="med" w="med" type="none"/>
            </a:ln>
          </p:spPr>
        </p:cxnSp>
      </p:grpSp>
      <p:sp>
        <p:nvSpPr>
          <p:cNvPr id="925" name="Google Shape;925;p5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Upcoming Appointments Page</a:t>
            </a:r>
            <a:endParaRPr/>
          </a:p>
        </p:txBody>
      </p:sp>
      <p:sp>
        <p:nvSpPr>
          <p:cNvPr id="926" name="Google Shape;926;p55"/>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 this page customers are able to see their appointments. There are two views:</a:t>
            </a:r>
            <a:endParaRPr sz="900"/>
          </a:p>
          <a:p>
            <a:pPr indent="0" lvl="0" marL="0" rtl="0" algn="l">
              <a:spcBef>
                <a:spcPts val="0"/>
              </a:spcBef>
              <a:spcAft>
                <a:spcPts val="0"/>
              </a:spcAft>
              <a:buNone/>
            </a:pPr>
            <a:r>
              <a:t/>
            </a:r>
            <a:endParaRPr sz="900"/>
          </a:p>
          <a:p>
            <a:pPr indent="-285750" lvl="0" marL="457200" rtl="0" algn="l">
              <a:spcBef>
                <a:spcPts val="0"/>
              </a:spcBef>
              <a:spcAft>
                <a:spcPts val="0"/>
              </a:spcAft>
              <a:buSzPts val="900"/>
              <a:buAutoNum type="arabicPeriod"/>
            </a:pPr>
            <a:r>
              <a:rPr lang="en" sz="900"/>
              <a:t>Upcoming Appointment</a:t>
            </a:r>
            <a:endParaRPr sz="900"/>
          </a:p>
          <a:p>
            <a:pPr indent="-285750" lvl="0" marL="457200" rtl="0" algn="l">
              <a:spcBef>
                <a:spcPts val="0"/>
              </a:spcBef>
              <a:spcAft>
                <a:spcPts val="0"/>
              </a:spcAft>
              <a:buSzPts val="900"/>
              <a:buAutoNum type="arabicPeriod"/>
            </a:pPr>
            <a:r>
              <a:rPr lang="en" sz="900"/>
              <a:t>Past Appointments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285750" lvl="0" marL="457200" rtl="0" algn="l">
              <a:spcBef>
                <a:spcPts val="0"/>
              </a:spcBef>
              <a:spcAft>
                <a:spcPts val="0"/>
              </a:spcAft>
              <a:buSzPts val="900"/>
              <a:buAutoNum type="arabicPeriod"/>
            </a:pPr>
            <a:r>
              <a:rPr lang="en" sz="900"/>
              <a:t>Upcoming Appointments</a:t>
            </a:r>
            <a:endParaRPr sz="900"/>
          </a:p>
          <a:p>
            <a:pPr indent="0" lvl="0" marL="0" rtl="0" algn="l">
              <a:spcBef>
                <a:spcPts val="0"/>
              </a:spcBef>
              <a:spcAft>
                <a:spcPts val="0"/>
              </a:spcAft>
              <a:buNone/>
            </a:pPr>
            <a:r>
              <a:rPr lang="en" sz="900"/>
              <a:t>The upcoming appointment is always the first view to populate. Appointments will be in order from most upcoming to future. User is able to scroll through appointments, and click an appointment to open up a new page, revealing appointment details.</a:t>
            </a:r>
            <a:endParaRPr sz="900"/>
          </a:p>
          <a:p>
            <a:pPr indent="0" lvl="0" marL="0" rtl="0" algn="l">
              <a:spcBef>
                <a:spcPts val="0"/>
              </a:spcBef>
              <a:spcAft>
                <a:spcPts val="0"/>
              </a:spcAft>
              <a:buNone/>
            </a:pPr>
            <a:r>
              <a:t/>
            </a:r>
            <a:endParaRPr sz="900"/>
          </a:p>
        </p:txBody>
      </p:sp>
      <p:sp>
        <p:nvSpPr>
          <p:cNvPr id="927" name="Google Shape;927;p55"/>
          <p:cNvSpPr txBox="1"/>
          <p:nvPr/>
        </p:nvSpPr>
        <p:spPr>
          <a:xfrm>
            <a:off x="3342550" y="1657200"/>
            <a:ext cx="24264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You have no upcoming </a:t>
            </a:r>
            <a:r>
              <a:rPr lang="en"/>
              <a:t>appointments</a:t>
            </a:r>
            <a:r>
              <a:rPr lang="en"/>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5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a:t>Inside an Appointment</a:t>
            </a:r>
            <a:endParaRPr/>
          </a:p>
        </p:txBody>
      </p:sp>
      <p:sp>
        <p:nvSpPr>
          <p:cNvPr id="933" name="Google Shape;933;p5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57"/>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Inside an Upcoming Appointment</a:t>
            </a:r>
            <a:endParaRPr/>
          </a:p>
        </p:txBody>
      </p:sp>
      <p:sp>
        <p:nvSpPr>
          <p:cNvPr id="939" name="Google Shape;939;p57"/>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Upon clicking an appointment it will open so user can see all details related to appointment.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Upon scrolling they will see an option to add images to their appointment as well</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Interactive elements within the appointment:</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Team Leader Icon</a:t>
            </a:r>
            <a:endParaRPr sz="900">
              <a:solidFill>
                <a:schemeClr val="dk1"/>
              </a:solidFill>
            </a:endParaRPr>
          </a:p>
          <a:p>
            <a:pPr indent="-285750" lvl="1" marL="914400" rtl="0" algn="l">
              <a:spcBef>
                <a:spcPts val="0"/>
              </a:spcBef>
              <a:spcAft>
                <a:spcPts val="0"/>
              </a:spcAft>
              <a:buClr>
                <a:schemeClr val="dk1"/>
              </a:buClr>
              <a:buSzPts val="900"/>
              <a:buAutoNum type="alphaLcPeriod"/>
            </a:pPr>
            <a:r>
              <a:rPr lang="en" sz="900">
                <a:solidFill>
                  <a:schemeClr val="dk1"/>
                </a:solidFill>
              </a:rPr>
              <a:t>A pop up opens with team members bio and the option to message / call team member</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General Appointment Details (Greyed Box)</a:t>
            </a:r>
            <a:endParaRPr sz="900">
              <a:solidFill>
                <a:schemeClr val="dk1"/>
              </a:solidFill>
            </a:endParaRPr>
          </a:p>
          <a:p>
            <a:pPr indent="-285750" lvl="1" marL="914400" rtl="0" algn="l">
              <a:spcBef>
                <a:spcPts val="0"/>
              </a:spcBef>
              <a:spcAft>
                <a:spcPts val="0"/>
              </a:spcAft>
              <a:buClr>
                <a:schemeClr val="dk1"/>
              </a:buClr>
              <a:buSzPts val="900"/>
              <a:buAutoNum type="alphaLcPeriod"/>
            </a:pPr>
            <a:r>
              <a:rPr lang="en" sz="900">
                <a:solidFill>
                  <a:schemeClr val="dk1"/>
                </a:solidFill>
              </a:rPr>
              <a:t>A pop up opens with capability for customer to edit all relevant appointment details and save</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Additional Details</a:t>
            </a:r>
            <a:endParaRPr sz="900">
              <a:solidFill>
                <a:schemeClr val="dk1"/>
              </a:solidFill>
            </a:endParaRPr>
          </a:p>
          <a:p>
            <a:pPr indent="-285750" lvl="1" marL="914400" rtl="0" algn="l">
              <a:spcBef>
                <a:spcPts val="0"/>
              </a:spcBef>
              <a:spcAft>
                <a:spcPts val="0"/>
              </a:spcAft>
              <a:buClr>
                <a:schemeClr val="dk1"/>
              </a:buClr>
              <a:buSzPts val="900"/>
              <a:buAutoNum type="alphaLcPeriod"/>
            </a:pPr>
            <a:r>
              <a:rPr lang="en" sz="900">
                <a:solidFill>
                  <a:schemeClr val="dk1"/>
                </a:solidFill>
              </a:rPr>
              <a:t>An </a:t>
            </a:r>
            <a:r>
              <a:rPr lang="en" sz="900">
                <a:solidFill>
                  <a:schemeClr val="dk1"/>
                </a:solidFill>
              </a:rPr>
              <a:t>accordion</a:t>
            </a:r>
            <a:r>
              <a:rPr lang="en" sz="900">
                <a:solidFill>
                  <a:schemeClr val="dk1"/>
                </a:solidFill>
              </a:rPr>
              <a:t> style menu opens with additional details. </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Team Member Icons</a:t>
            </a:r>
            <a:endParaRPr sz="900">
              <a:solidFill>
                <a:schemeClr val="dk1"/>
              </a:solidFill>
            </a:endParaRPr>
          </a:p>
          <a:p>
            <a:pPr indent="-285750" lvl="1" marL="914400" rtl="0" algn="l">
              <a:spcBef>
                <a:spcPts val="0"/>
              </a:spcBef>
              <a:spcAft>
                <a:spcPts val="0"/>
              </a:spcAft>
              <a:buClr>
                <a:schemeClr val="dk1"/>
              </a:buClr>
              <a:buSzPts val="900"/>
              <a:buAutoNum type="alphaLcPeriod"/>
            </a:pPr>
            <a:r>
              <a:rPr lang="en" sz="900">
                <a:solidFill>
                  <a:schemeClr val="dk1"/>
                </a:solidFill>
              </a:rPr>
              <a:t>A pop up opens with team member bio</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Resources (module never moves)</a:t>
            </a:r>
            <a:endParaRPr sz="900">
              <a:solidFill>
                <a:schemeClr val="dk1"/>
              </a:solidFill>
            </a:endParaRPr>
          </a:p>
          <a:p>
            <a:pPr indent="-285750" lvl="1" marL="914400" rtl="0" algn="l">
              <a:spcBef>
                <a:spcPts val="0"/>
              </a:spcBef>
              <a:spcAft>
                <a:spcPts val="0"/>
              </a:spcAft>
              <a:buClr>
                <a:schemeClr val="dk1"/>
              </a:buClr>
              <a:buSzPts val="900"/>
              <a:buAutoNum type="alphaLcPeriod"/>
            </a:pPr>
            <a:r>
              <a:rPr lang="en" sz="900">
                <a:solidFill>
                  <a:schemeClr val="dk1"/>
                </a:solidFill>
              </a:rPr>
              <a:t>A resources page opens with additional customer resources</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Add images icons (see next page)</a:t>
            </a:r>
            <a:endParaRPr sz="900">
              <a:solidFill>
                <a:schemeClr val="dk1"/>
              </a:solidFill>
            </a:endParaRPr>
          </a:p>
          <a:p>
            <a:pPr indent="-285750" lvl="1" marL="914400" rtl="0" algn="l">
              <a:spcBef>
                <a:spcPts val="0"/>
              </a:spcBef>
              <a:spcAft>
                <a:spcPts val="0"/>
              </a:spcAft>
              <a:buClr>
                <a:schemeClr val="dk1"/>
              </a:buClr>
              <a:buSzPts val="900"/>
              <a:buAutoNum type="alphaLcPeriod"/>
            </a:pPr>
            <a:r>
              <a:rPr lang="en" sz="900">
                <a:solidFill>
                  <a:schemeClr val="dk1"/>
                </a:solidFill>
              </a:rPr>
              <a:t>Customer can add relevant images to their appointment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grpSp>
        <p:nvGrpSpPr>
          <p:cNvPr id="940" name="Google Shape;940;p57"/>
          <p:cNvGrpSpPr/>
          <p:nvPr/>
        </p:nvGrpSpPr>
        <p:grpSpPr>
          <a:xfrm>
            <a:off x="3278325" y="84775"/>
            <a:ext cx="2587361" cy="4838701"/>
            <a:chOff x="3278325" y="84775"/>
            <a:chExt cx="2587361" cy="4838701"/>
          </a:xfrm>
        </p:grpSpPr>
        <p:pic>
          <p:nvPicPr>
            <p:cNvPr id="941" name="Google Shape;941;p5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942" name="Google Shape;942;p57"/>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943" name="Google Shape;943;p57"/>
            <p:cNvGrpSpPr/>
            <p:nvPr/>
          </p:nvGrpSpPr>
          <p:grpSpPr>
            <a:xfrm>
              <a:off x="3586200" y="2998825"/>
              <a:ext cx="1950900" cy="320100"/>
              <a:chOff x="3586200" y="3404100"/>
              <a:chExt cx="1950900" cy="320100"/>
            </a:xfrm>
          </p:grpSpPr>
          <p:sp>
            <p:nvSpPr>
              <p:cNvPr id="944" name="Google Shape;944;p57"/>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945" name="Google Shape;945;p57"/>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6" name="Google Shape;946;p57"/>
            <p:cNvSpPr/>
            <p:nvPr/>
          </p:nvSpPr>
          <p:spPr>
            <a:xfrm>
              <a:off x="3586200" y="3871271"/>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grpSp>
          <p:nvGrpSpPr>
            <p:cNvPr id="947" name="Google Shape;947;p57"/>
            <p:cNvGrpSpPr/>
            <p:nvPr/>
          </p:nvGrpSpPr>
          <p:grpSpPr>
            <a:xfrm>
              <a:off x="3577197" y="641036"/>
              <a:ext cx="1968907" cy="1215488"/>
              <a:chOff x="3580197" y="1435411"/>
              <a:chExt cx="1968907" cy="1215488"/>
            </a:xfrm>
          </p:grpSpPr>
          <p:grpSp>
            <p:nvGrpSpPr>
              <p:cNvPr id="948" name="Google Shape;948;p57"/>
              <p:cNvGrpSpPr/>
              <p:nvPr/>
            </p:nvGrpSpPr>
            <p:grpSpPr>
              <a:xfrm>
                <a:off x="3580197" y="1435411"/>
                <a:ext cx="1968907" cy="1215488"/>
                <a:chOff x="3580197" y="1435411"/>
                <a:chExt cx="1968907" cy="1215488"/>
              </a:xfrm>
            </p:grpSpPr>
            <p:grpSp>
              <p:nvGrpSpPr>
                <p:cNvPr id="949" name="Google Shape;949;p57"/>
                <p:cNvGrpSpPr/>
                <p:nvPr/>
              </p:nvGrpSpPr>
              <p:grpSpPr>
                <a:xfrm>
                  <a:off x="3580197" y="1435411"/>
                  <a:ext cx="1968907" cy="1215488"/>
                  <a:chOff x="3595650" y="1593400"/>
                  <a:chExt cx="1952700" cy="1215488"/>
                </a:xfrm>
              </p:grpSpPr>
              <p:sp>
                <p:nvSpPr>
                  <p:cNvPr id="950" name="Google Shape;950;p57"/>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 name="Google Shape;951;p57"/>
                  <p:cNvGrpSpPr/>
                  <p:nvPr/>
                </p:nvGrpSpPr>
                <p:grpSpPr>
                  <a:xfrm>
                    <a:off x="3595650" y="2285413"/>
                    <a:ext cx="1952700" cy="523475"/>
                    <a:chOff x="3595650" y="2339550"/>
                    <a:chExt cx="1952700" cy="523475"/>
                  </a:xfrm>
                </p:grpSpPr>
                <p:sp>
                  <p:nvSpPr>
                    <p:cNvPr id="952" name="Google Shape;952;p57"/>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3" name="Google Shape;953;p57"/>
                    <p:cNvPicPr preferRelativeResize="0"/>
                    <p:nvPr/>
                  </p:nvPicPr>
                  <p:blipFill rotWithShape="1">
                    <a:blip r:embed="rId4">
                      <a:alphaModFix/>
                    </a:blip>
                    <a:srcRect b="0" l="0" r="1603" t="0"/>
                    <a:stretch/>
                  </p:blipFill>
                  <p:spPr>
                    <a:xfrm>
                      <a:off x="3656400" y="2673488"/>
                      <a:ext cx="153650" cy="156989"/>
                    </a:xfrm>
                    <a:prstGeom prst="rect">
                      <a:avLst/>
                    </a:prstGeom>
                    <a:noFill/>
                    <a:ln>
                      <a:noFill/>
                    </a:ln>
                  </p:spPr>
                </p:pic>
                <p:sp>
                  <p:nvSpPr>
                    <p:cNvPr id="954" name="Google Shape;954;p57"/>
                    <p:cNvSpPr/>
                    <p:nvPr/>
                  </p:nvSpPr>
                  <p:spPr>
                    <a:xfrm>
                      <a:off x="4163179" y="2597651"/>
                      <a:ext cx="2469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7"/>
                    <p:cNvSpPr txBox="1"/>
                    <p:nvPr/>
                  </p:nvSpPr>
                  <p:spPr>
                    <a:xfrm>
                      <a:off x="3625125" y="2339550"/>
                      <a:ext cx="1831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grpSp>
              <p:sp>
                <p:nvSpPr>
                  <p:cNvPr id="956" name="Google Shape;956;p57"/>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957" name="Google Shape;957;p57"/>
                  <p:cNvSpPr txBox="1"/>
                  <p:nvPr/>
                </p:nvSpPr>
                <p:spPr>
                  <a:xfrm>
                    <a:off x="3698701" y="2543525"/>
                    <a:ext cx="5154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grpSp>
            <p:sp>
              <p:nvSpPr>
                <p:cNvPr id="958" name="Google Shape;958;p57"/>
                <p:cNvSpPr/>
                <p:nvPr/>
              </p:nvSpPr>
              <p:spPr>
                <a:xfrm>
                  <a:off x="4604550" y="1971300"/>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grpSp>
          <p:sp>
            <p:nvSpPr>
              <p:cNvPr id="959" name="Google Shape;959;p57"/>
              <p:cNvSpPr txBox="1"/>
              <p:nvPr/>
            </p:nvSpPr>
            <p:spPr>
              <a:xfrm>
                <a:off x="4315888" y="234443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grpSp>
        <p:sp>
          <p:nvSpPr>
            <p:cNvPr id="960" name="Google Shape;960;p57"/>
            <p:cNvSpPr/>
            <p:nvPr/>
          </p:nvSpPr>
          <p:spPr>
            <a:xfrm>
              <a:off x="3998628" y="3440261"/>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7"/>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962" name="Google Shape;962;p57"/>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963" name="Google Shape;963;p57"/>
            <p:cNvSpPr/>
            <p:nvPr/>
          </p:nvSpPr>
          <p:spPr>
            <a:xfrm>
              <a:off x="4831253" y="3440248"/>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7"/>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965" name="Google Shape;965;p57"/>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966" name="Google Shape;966;p57"/>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grpSp>
          <p:nvGrpSpPr>
            <p:cNvPr id="967" name="Google Shape;967;p57"/>
            <p:cNvGrpSpPr/>
            <p:nvPr/>
          </p:nvGrpSpPr>
          <p:grpSpPr>
            <a:xfrm>
              <a:off x="3596550" y="4284550"/>
              <a:ext cx="1950900" cy="360000"/>
              <a:chOff x="3596550" y="4284550"/>
              <a:chExt cx="1950900" cy="360000"/>
            </a:xfrm>
          </p:grpSpPr>
          <p:grpSp>
            <p:nvGrpSpPr>
              <p:cNvPr id="968" name="Google Shape;968;p57"/>
              <p:cNvGrpSpPr/>
              <p:nvPr/>
            </p:nvGrpSpPr>
            <p:grpSpPr>
              <a:xfrm>
                <a:off x="3596550" y="4284550"/>
                <a:ext cx="1950900" cy="360000"/>
                <a:chOff x="3596550" y="4284550"/>
                <a:chExt cx="1950900" cy="360000"/>
              </a:xfrm>
            </p:grpSpPr>
            <p:sp>
              <p:nvSpPr>
                <p:cNvPr id="969" name="Google Shape;969;p5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0" name="Google Shape;970;p57"/>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971" name="Google Shape;971;p57"/>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972" name="Google Shape;972;p57"/>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973" name="Google Shape;973;p57"/>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974" name="Google Shape;974;p57"/>
              <p:cNvPicPr preferRelativeResize="0"/>
              <p:nvPr/>
            </p:nvPicPr>
            <p:blipFill>
              <a:blip r:embed="rId9">
                <a:alphaModFix/>
              </a:blip>
              <a:stretch>
                <a:fillRect/>
              </a:stretch>
            </p:blipFill>
            <p:spPr>
              <a:xfrm>
                <a:off x="4822339" y="4357425"/>
                <a:ext cx="228975" cy="230175"/>
              </a:xfrm>
              <a:prstGeom prst="rect">
                <a:avLst/>
              </a:prstGeom>
              <a:noFill/>
              <a:ln>
                <a:noFill/>
              </a:ln>
            </p:spPr>
          </p:pic>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pic>
        <p:nvPicPr>
          <p:cNvPr id="979" name="Google Shape;979;p5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980" name="Google Shape;980;p58"/>
          <p:cNvSpPr txBox="1"/>
          <p:nvPr/>
        </p:nvSpPr>
        <p:spPr>
          <a:xfrm>
            <a:off x="3606900" y="137522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981" name="Google Shape;981;p58"/>
          <p:cNvGrpSpPr/>
          <p:nvPr/>
        </p:nvGrpSpPr>
        <p:grpSpPr>
          <a:xfrm>
            <a:off x="3596550" y="2442575"/>
            <a:ext cx="1950900" cy="320100"/>
            <a:chOff x="3586200" y="3404100"/>
            <a:chExt cx="1950900" cy="320100"/>
          </a:xfrm>
        </p:grpSpPr>
        <p:sp>
          <p:nvSpPr>
            <p:cNvPr id="982" name="Google Shape;982;p58"/>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983" name="Google Shape;983;p58"/>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4" name="Google Shape;984;p58"/>
          <p:cNvSpPr/>
          <p:nvPr/>
        </p:nvSpPr>
        <p:spPr>
          <a:xfrm>
            <a:off x="3596550" y="3964446"/>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grpSp>
        <p:nvGrpSpPr>
          <p:cNvPr id="985" name="Google Shape;985;p58"/>
          <p:cNvGrpSpPr/>
          <p:nvPr/>
        </p:nvGrpSpPr>
        <p:grpSpPr>
          <a:xfrm>
            <a:off x="3587547" y="84786"/>
            <a:ext cx="1968907" cy="1215488"/>
            <a:chOff x="3580197" y="1435411"/>
            <a:chExt cx="1968907" cy="1215488"/>
          </a:xfrm>
        </p:grpSpPr>
        <p:grpSp>
          <p:nvGrpSpPr>
            <p:cNvPr id="986" name="Google Shape;986;p58"/>
            <p:cNvGrpSpPr/>
            <p:nvPr/>
          </p:nvGrpSpPr>
          <p:grpSpPr>
            <a:xfrm>
              <a:off x="3580197" y="1435411"/>
              <a:ext cx="1968907" cy="1215488"/>
              <a:chOff x="3580197" y="1435411"/>
              <a:chExt cx="1968907" cy="1215488"/>
            </a:xfrm>
          </p:grpSpPr>
          <p:grpSp>
            <p:nvGrpSpPr>
              <p:cNvPr id="987" name="Google Shape;987;p58"/>
              <p:cNvGrpSpPr/>
              <p:nvPr/>
            </p:nvGrpSpPr>
            <p:grpSpPr>
              <a:xfrm>
                <a:off x="3580197" y="1435411"/>
                <a:ext cx="1968907" cy="1215488"/>
                <a:chOff x="3595650" y="1593400"/>
                <a:chExt cx="1952700" cy="1215488"/>
              </a:xfrm>
            </p:grpSpPr>
            <p:sp>
              <p:nvSpPr>
                <p:cNvPr id="988" name="Google Shape;988;p58"/>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9" name="Google Shape;989;p58"/>
                <p:cNvGrpSpPr/>
                <p:nvPr/>
              </p:nvGrpSpPr>
              <p:grpSpPr>
                <a:xfrm>
                  <a:off x="3595650" y="2285413"/>
                  <a:ext cx="1952700" cy="523475"/>
                  <a:chOff x="3595650" y="2339550"/>
                  <a:chExt cx="1952700" cy="523475"/>
                </a:xfrm>
              </p:grpSpPr>
              <p:sp>
                <p:nvSpPr>
                  <p:cNvPr id="990" name="Google Shape;990;p58"/>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1" name="Google Shape;991;p58"/>
                  <p:cNvPicPr preferRelativeResize="0"/>
                  <p:nvPr/>
                </p:nvPicPr>
                <p:blipFill rotWithShape="1">
                  <a:blip r:embed="rId4">
                    <a:alphaModFix/>
                  </a:blip>
                  <a:srcRect b="0" l="0" r="1603" t="0"/>
                  <a:stretch/>
                </p:blipFill>
                <p:spPr>
                  <a:xfrm>
                    <a:off x="3656400" y="2673488"/>
                    <a:ext cx="153650" cy="156989"/>
                  </a:xfrm>
                  <a:prstGeom prst="rect">
                    <a:avLst/>
                  </a:prstGeom>
                  <a:noFill/>
                  <a:ln>
                    <a:noFill/>
                  </a:ln>
                </p:spPr>
              </p:pic>
              <p:sp>
                <p:nvSpPr>
                  <p:cNvPr id="992" name="Google Shape;992;p58"/>
                  <p:cNvSpPr/>
                  <p:nvPr/>
                </p:nvSpPr>
                <p:spPr>
                  <a:xfrm>
                    <a:off x="4163179" y="2597651"/>
                    <a:ext cx="2469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8"/>
                  <p:cNvSpPr txBox="1"/>
                  <p:nvPr/>
                </p:nvSpPr>
                <p:spPr>
                  <a:xfrm>
                    <a:off x="3625125" y="2339550"/>
                    <a:ext cx="1831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grpSp>
            <p:sp>
              <p:nvSpPr>
                <p:cNvPr id="994" name="Google Shape;994;p58"/>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995" name="Google Shape;995;p58"/>
                <p:cNvSpPr txBox="1"/>
                <p:nvPr/>
              </p:nvSpPr>
              <p:spPr>
                <a:xfrm>
                  <a:off x="3698701" y="2543525"/>
                  <a:ext cx="5154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grpSp>
          <p:sp>
            <p:nvSpPr>
              <p:cNvPr id="996" name="Google Shape;996;p58"/>
              <p:cNvSpPr/>
              <p:nvPr/>
            </p:nvSpPr>
            <p:spPr>
              <a:xfrm>
                <a:off x="4604550" y="1971300"/>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grpSp>
        <p:sp>
          <p:nvSpPr>
            <p:cNvPr id="997" name="Google Shape;997;p58"/>
            <p:cNvSpPr txBox="1"/>
            <p:nvPr/>
          </p:nvSpPr>
          <p:spPr>
            <a:xfrm>
              <a:off x="4315888" y="234443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grpSp>
      <p:sp>
        <p:nvSpPr>
          <p:cNvPr id="998" name="Google Shape;998;p58"/>
          <p:cNvSpPr/>
          <p:nvPr/>
        </p:nvSpPr>
        <p:spPr>
          <a:xfrm>
            <a:off x="4008978" y="2884011"/>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8"/>
          <p:cNvSpPr txBox="1"/>
          <p:nvPr/>
        </p:nvSpPr>
        <p:spPr>
          <a:xfrm>
            <a:off x="3697278" y="302864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000" name="Google Shape;1000;p58"/>
          <p:cNvSpPr txBox="1"/>
          <p:nvPr/>
        </p:nvSpPr>
        <p:spPr>
          <a:xfrm>
            <a:off x="3589879" y="268959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001" name="Google Shape;1001;p58"/>
          <p:cNvSpPr/>
          <p:nvPr/>
        </p:nvSpPr>
        <p:spPr>
          <a:xfrm>
            <a:off x="4841603" y="2883998"/>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8"/>
          <p:cNvSpPr txBox="1"/>
          <p:nvPr/>
        </p:nvSpPr>
        <p:spPr>
          <a:xfrm>
            <a:off x="4529903" y="302866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003" name="Google Shape;1003;p58"/>
          <p:cNvSpPr txBox="1"/>
          <p:nvPr/>
        </p:nvSpPr>
        <p:spPr>
          <a:xfrm>
            <a:off x="4422504" y="268961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004" name="Google Shape;1004;p5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Inside an Upcoming Appointment (Continued)</a:t>
            </a:r>
            <a:endParaRPr/>
          </a:p>
        </p:txBody>
      </p:sp>
      <p:sp>
        <p:nvSpPr>
          <p:cNvPr id="1005" name="Google Shape;1005;p58"/>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At the bottom of the page, the user can add images related to their appointment. By clicking the image icon.</a:t>
            </a:r>
            <a:endParaRPr sz="900">
              <a:solidFill>
                <a:schemeClr val="dk1"/>
              </a:solidFill>
            </a:endParaRPr>
          </a:p>
        </p:txBody>
      </p:sp>
      <p:sp>
        <p:nvSpPr>
          <p:cNvPr id="1006" name="Google Shape;1006;p58"/>
          <p:cNvSpPr/>
          <p:nvPr/>
        </p:nvSpPr>
        <p:spPr>
          <a:xfrm>
            <a:off x="3613400" y="3303600"/>
            <a:ext cx="540900" cy="534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image</a:t>
            </a:r>
            <a:endParaRPr sz="600"/>
          </a:p>
        </p:txBody>
      </p:sp>
      <p:sp>
        <p:nvSpPr>
          <p:cNvPr id="1007" name="Google Shape;1007;p58"/>
          <p:cNvSpPr/>
          <p:nvPr/>
        </p:nvSpPr>
        <p:spPr>
          <a:xfrm>
            <a:off x="4231275" y="3303588"/>
            <a:ext cx="540900" cy="534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Add</a:t>
            </a:r>
            <a:endParaRPr sz="600"/>
          </a:p>
          <a:p>
            <a:pPr indent="0" lvl="0" marL="0" rtl="0" algn="ctr">
              <a:spcBef>
                <a:spcPts val="0"/>
              </a:spcBef>
              <a:spcAft>
                <a:spcPts val="0"/>
              </a:spcAft>
              <a:buNone/>
            </a:pPr>
            <a:r>
              <a:rPr lang="en" sz="600"/>
              <a:t>image</a:t>
            </a:r>
            <a:endParaRPr sz="600"/>
          </a:p>
        </p:txBody>
      </p:sp>
      <p:sp>
        <p:nvSpPr>
          <p:cNvPr id="1008" name="Google Shape;1008;p58"/>
          <p:cNvSpPr/>
          <p:nvPr/>
        </p:nvSpPr>
        <p:spPr>
          <a:xfrm>
            <a:off x="4837050" y="3303600"/>
            <a:ext cx="540900" cy="534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add</a:t>
            </a:r>
            <a:endParaRPr sz="600"/>
          </a:p>
          <a:p>
            <a:pPr indent="0" lvl="0" marL="0" rtl="0" algn="ctr">
              <a:spcBef>
                <a:spcPts val="0"/>
              </a:spcBef>
              <a:spcAft>
                <a:spcPts val="0"/>
              </a:spcAft>
              <a:buNone/>
            </a:pPr>
            <a:r>
              <a:rPr lang="en" sz="600"/>
              <a:t>image</a:t>
            </a:r>
            <a:endParaRPr sz="600"/>
          </a:p>
        </p:txBody>
      </p:sp>
      <p:sp>
        <p:nvSpPr>
          <p:cNvPr id="1009" name="Google Shape;1009;p58"/>
          <p:cNvSpPr/>
          <p:nvPr/>
        </p:nvSpPr>
        <p:spPr>
          <a:xfrm rot="-5394280">
            <a:off x="5216690" y="3509703"/>
            <a:ext cx="540901" cy="122400"/>
          </a:xfrm>
          <a:prstGeom prst="round2SameRect">
            <a:avLst>
              <a:gd fmla="val 50000"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p>
        </p:txBody>
      </p:sp>
      <p:grpSp>
        <p:nvGrpSpPr>
          <p:cNvPr id="1010" name="Google Shape;1010;p58"/>
          <p:cNvGrpSpPr/>
          <p:nvPr/>
        </p:nvGrpSpPr>
        <p:grpSpPr>
          <a:xfrm>
            <a:off x="3596550" y="4284550"/>
            <a:ext cx="1950900" cy="360000"/>
            <a:chOff x="3596550" y="4284550"/>
            <a:chExt cx="1950900" cy="360000"/>
          </a:xfrm>
        </p:grpSpPr>
        <p:grpSp>
          <p:nvGrpSpPr>
            <p:cNvPr id="1011" name="Google Shape;1011;p58"/>
            <p:cNvGrpSpPr/>
            <p:nvPr/>
          </p:nvGrpSpPr>
          <p:grpSpPr>
            <a:xfrm>
              <a:off x="3596550" y="4284550"/>
              <a:ext cx="1950900" cy="360000"/>
              <a:chOff x="3596550" y="4284550"/>
              <a:chExt cx="1950900" cy="360000"/>
            </a:xfrm>
          </p:grpSpPr>
          <p:sp>
            <p:nvSpPr>
              <p:cNvPr id="1012" name="Google Shape;1012;p5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3" name="Google Shape;1013;p58"/>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1014" name="Google Shape;1014;p58"/>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1015" name="Google Shape;1015;p58"/>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1016" name="Google Shape;1016;p58"/>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1017" name="Google Shape;1017;p58"/>
            <p:cNvPicPr preferRelativeResize="0"/>
            <p:nvPr/>
          </p:nvPicPr>
          <p:blipFill>
            <a:blip r:embed="rId9">
              <a:alphaModFix/>
            </a:blip>
            <a:stretch>
              <a:fillRect/>
            </a:stretch>
          </p:blipFill>
          <p:spPr>
            <a:xfrm>
              <a:off x="4822339" y="4357425"/>
              <a:ext cx="228975" cy="230175"/>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5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a:t>Contact Team Leader</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pic>
        <p:nvPicPr>
          <p:cNvPr id="1027" name="Google Shape;1027;p6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028" name="Google Shape;1028;p60"/>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029" name="Google Shape;1029;p60"/>
          <p:cNvGrpSpPr/>
          <p:nvPr/>
        </p:nvGrpSpPr>
        <p:grpSpPr>
          <a:xfrm>
            <a:off x="3586200" y="2998825"/>
            <a:ext cx="1950900" cy="320100"/>
            <a:chOff x="3586200" y="3404100"/>
            <a:chExt cx="1950900" cy="320100"/>
          </a:xfrm>
        </p:grpSpPr>
        <p:sp>
          <p:nvSpPr>
            <p:cNvPr id="1030" name="Google Shape;1030;p60"/>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031" name="Google Shape;1031;p60"/>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2" name="Google Shape;1032;p60"/>
          <p:cNvSpPr/>
          <p:nvPr/>
        </p:nvSpPr>
        <p:spPr>
          <a:xfrm>
            <a:off x="3586200" y="3871271"/>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1033" name="Google Shape;1033;p60"/>
          <p:cNvSpPr/>
          <p:nvPr/>
        </p:nvSpPr>
        <p:spPr>
          <a:xfrm>
            <a:off x="3577197" y="641036"/>
            <a:ext cx="1968907"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0"/>
          <p:cNvSpPr/>
          <p:nvPr/>
        </p:nvSpPr>
        <p:spPr>
          <a:xfrm>
            <a:off x="3577197" y="1370824"/>
            <a:ext cx="1968907"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5" name="Google Shape;1035;p60"/>
          <p:cNvPicPr preferRelativeResize="0"/>
          <p:nvPr/>
        </p:nvPicPr>
        <p:blipFill rotWithShape="1">
          <a:blip r:embed="rId4">
            <a:alphaModFix/>
          </a:blip>
          <a:srcRect b="0" l="0" r="1603" t="0"/>
          <a:stretch/>
        </p:blipFill>
        <p:spPr>
          <a:xfrm>
            <a:off x="3638451" y="1666986"/>
            <a:ext cx="154926" cy="156989"/>
          </a:xfrm>
          <a:prstGeom prst="rect">
            <a:avLst/>
          </a:prstGeom>
          <a:noFill/>
          <a:ln>
            <a:noFill/>
          </a:ln>
        </p:spPr>
      </p:pic>
      <p:sp>
        <p:nvSpPr>
          <p:cNvPr id="1036" name="Google Shape;1036;p60"/>
          <p:cNvSpPr txBox="1"/>
          <p:nvPr/>
        </p:nvSpPr>
        <p:spPr>
          <a:xfrm>
            <a:off x="3606916" y="1333049"/>
            <a:ext cx="1846399"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1037" name="Google Shape;1037;p60"/>
          <p:cNvSpPr txBox="1"/>
          <p:nvPr/>
        </p:nvSpPr>
        <p:spPr>
          <a:xfrm>
            <a:off x="4149432" y="706336"/>
            <a:ext cx="766812"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038" name="Google Shape;1038;p60"/>
          <p:cNvSpPr txBox="1"/>
          <p:nvPr/>
        </p:nvSpPr>
        <p:spPr>
          <a:xfrm>
            <a:off x="3681103" y="1591161"/>
            <a:ext cx="519678"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039" name="Google Shape;1039;p60"/>
          <p:cNvSpPr/>
          <p:nvPr/>
        </p:nvSpPr>
        <p:spPr>
          <a:xfrm>
            <a:off x="4601550" y="1176925"/>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1040" name="Google Shape;1040;p60"/>
          <p:cNvSpPr/>
          <p:nvPr/>
        </p:nvSpPr>
        <p:spPr>
          <a:xfrm>
            <a:off x="3998628" y="3440261"/>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0"/>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042" name="Google Shape;1042;p60"/>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043" name="Google Shape;1043;p60"/>
          <p:cNvSpPr/>
          <p:nvPr/>
        </p:nvSpPr>
        <p:spPr>
          <a:xfrm>
            <a:off x="4831253" y="3440248"/>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0"/>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045" name="Google Shape;1045;p60"/>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046" name="Google Shape;1046;p6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Leader Icon selection</a:t>
            </a:r>
            <a:endParaRPr/>
          </a:p>
        </p:txBody>
      </p:sp>
      <p:sp>
        <p:nvSpPr>
          <p:cNvPr id="1047" name="Google Shape;1047;p60"/>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a customer selects the team member icon, a pop-up should appear as the following slide demonstrates.</a:t>
            </a:r>
            <a:endParaRPr sz="900">
              <a:solidFill>
                <a:schemeClr val="dk1"/>
              </a:solidFill>
            </a:endParaRPr>
          </a:p>
        </p:txBody>
      </p:sp>
      <p:sp>
        <p:nvSpPr>
          <p:cNvPr id="1048" name="Google Shape;1048;p60"/>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grpSp>
        <p:nvGrpSpPr>
          <p:cNvPr id="1049" name="Google Shape;1049;p60"/>
          <p:cNvGrpSpPr/>
          <p:nvPr/>
        </p:nvGrpSpPr>
        <p:grpSpPr>
          <a:xfrm>
            <a:off x="3596550" y="4284550"/>
            <a:ext cx="1950900" cy="360000"/>
            <a:chOff x="3596550" y="4284550"/>
            <a:chExt cx="1950900" cy="360000"/>
          </a:xfrm>
        </p:grpSpPr>
        <p:grpSp>
          <p:nvGrpSpPr>
            <p:cNvPr id="1050" name="Google Shape;1050;p60"/>
            <p:cNvGrpSpPr/>
            <p:nvPr/>
          </p:nvGrpSpPr>
          <p:grpSpPr>
            <a:xfrm>
              <a:off x="3596550" y="4284550"/>
              <a:ext cx="1950900" cy="360000"/>
              <a:chOff x="3596550" y="4284550"/>
              <a:chExt cx="1950900" cy="360000"/>
            </a:xfrm>
          </p:grpSpPr>
          <p:sp>
            <p:nvSpPr>
              <p:cNvPr id="1051" name="Google Shape;1051;p6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2" name="Google Shape;1052;p60"/>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1053" name="Google Shape;1053;p60"/>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1054" name="Google Shape;1054;p60"/>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1055" name="Google Shape;1055;p60"/>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1056" name="Google Shape;1056;p60"/>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1057" name="Google Shape;1057;p60"/>
          <p:cNvSpPr/>
          <p:nvPr/>
        </p:nvSpPr>
        <p:spPr>
          <a:xfrm>
            <a:off x="3596550" y="363600"/>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0"/>
          <p:cNvSpPr/>
          <p:nvPr/>
        </p:nvSpPr>
        <p:spPr>
          <a:xfrm>
            <a:off x="4149436" y="1591149"/>
            <a:ext cx="248949"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0"/>
          <p:cNvSpPr txBox="1"/>
          <p:nvPr/>
        </p:nvSpPr>
        <p:spPr>
          <a:xfrm>
            <a:off x="4269638" y="1557201"/>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lt1"/>
                </a:solidFill>
              </a:rPr>
              <a:t>Team Leader</a:t>
            </a:r>
            <a:endParaRPr sz="600">
              <a:solidFill>
                <a:schemeClr val="lt1"/>
              </a:solidFill>
            </a:endParaRPr>
          </a:p>
          <a:p>
            <a:pPr indent="0" lvl="0" marL="0" rtl="0" algn="l">
              <a:spcBef>
                <a:spcPts val="0"/>
              </a:spcBef>
              <a:spcAft>
                <a:spcPts val="0"/>
              </a:spcAft>
              <a:buNone/>
            </a:pPr>
            <a:r>
              <a:rPr lang="en" sz="600">
                <a:solidFill>
                  <a:schemeClr val="lt1"/>
                </a:solidFill>
              </a:rPr>
              <a:t>    Message / Call</a:t>
            </a:r>
            <a:endParaRPr sz="6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61"/>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Leader Icon selection</a:t>
            </a:r>
            <a:endParaRPr/>
          </a:p>
        </p:txBody>
      </p:sp>
      <p:sp>
        <p:nvSpPr>
          <p:cNvPr id="1065" name="Google Shape;1065;p61"/>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The following screen illustrates a draft of the team leader pop-up</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Upon hitting “Call” they will be initiated to call the team member through their mobile device.</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Upon selecting “message” they will be taken to a chat thread which can also be found within the resources page.</a:t>
            </a:r>
            <a:endParaRPr sz="900">
              <a:solidFill>
                <a:schemeClr val="dk1"/>
              </a:solidFill>
            </a:endParaRPr>
          </a:p>
        </p:txBody>
      </p:sp>
      <p:pic>
        <p:nvPicPr>
          <p:cNvPr id="1066" name="Google Shape;1066;p6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067" name="Google Shape;1067;p61"/>
          <p:cNvSpPr/>
          <p:nvPr/>
        </p:nvSpPr>
        <p:spPr>
          <a:xfrm>
            <a:off x="3586200" y="3871271"/>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1068" name="Google Shape;1068;p61"/>
          <p:cNvSpPr/>
          <p:nvPr/>
        </p:nvSpPr>
        <p:spPr>
          <a:xfrm>
            <a:off x="3577197" y="641036"/>
            <a:ext cx="19689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1"/>
          <p:cNvSpPr/>
          <p:nvPr/>
        </p:nvSpPr>
        <p:spPr>
          <a:xfrm>
            <a:off x="3577197" y="1370824"/>
            <a:ext cx="19689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0" name="Google Shape;1070;p61"/>
          <p:cNvPicPr preferRelativeResize="0"/>
          <p:nvPr/>
        </p:nvPicPr>
        <p:blipFill rotWithShape="1">
          <a:blip r:embed="rId4">
            <a:alphaModFix/>
          </a:blip>
          <a:srcRect b="0" l="0" r="1603" t="0"/>
          <a:stretch/>
        </p:blipFill>
        <p:spPr>
          <a:xfrm>
            <a:off x="3638451" y="1666986"/>
            <a:ext cx="154926" cy="156989"/>
          </a:xfrm>
          <a:prstGeom prst="rect">
            <a:avLst/>
          </a:prstGeom>
          <a:noFill/>
          <a:ln>
            <a:noFill/>
          </a:ln>
        </p:spPr>
      </p:pic>
      <p:sp>
        <p:nvSpPr>
          <p:cNvPr id="1071" name="Google Shape;1071;p61"/>
          <p:cNvSpPr txBox="1"/>
          <p:nvPr/>
        </p:nvSpPr>
        <p:spPr>
          <a:xfrm>
            <a:off x="3606916" y="1333049"/>
            <a:ext cx="1846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1072" name="Google Shape;1072;p61"/>
          <p:cNvSpPr txBox="1"/>
          <p:nvPr/>
        </p:nvSpPr>
        <p:spPr>
          <a:xfrm>
            <a:off x="4149432" y="706336"/>
            <a:ext cx="7668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073" name="Google Shape;1073;p61"/>
          <p:cNvSpPr txBox="1"/>
          <p:nvPr/>
        </p:nvSpPr>
        <p:spPr>
          <a:xfrm>
            <a:off x="3681103" y="159116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074" name="Google Shape;1074;p61"/>
          <p:cNvSpPr/>
          <p:nvPr/>
        </p:nvSpPr>
        <p:spPr>
          <a:xfrm>
            <a:off x="4601550" y="1176925"/>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1075" name="Google Shape;1075;p61"/>
          <p:cNvSpPr txBox="1"/>
          <p:nvPr/>
        </p:nvSpPr>
        <p:spPr>
          <a:xfrm>
            <a:off x="4269638" y="15522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1076" name="Google Shape;1076;p61"/>
          <p:cNvSpPr/>
          <p:nvPr/>
        </p:nvSpPr>
        <p:spPr>
          <a:xfrm>
            <a:off x="4149436" y="1591149"/>
            <a:ext cx="2490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7" name="Google Shape;1077;p61"/>
          <p:cNvGrpSpPr/>
          <p:nvPr/>
        </p:nvGrpSpPr>
        <p:grpSpPr>
          <a:xfrm>
            <a:off x="3596550" y="4284550"/>
            <a:ext cx="1950900" cy="360000"/>
            <a:chOff x="3596550" y="4284550"/>
            <a:chExt cx="1950900" cy="360000"/>
          </a:xfrm>
        </p:grpSpPr>
        <p:grpSp>
          <p:nvGrpSpPr>
            <p:cNvPr id="1078" name="Google Shape;1078;p61"/>
            <p:cNvGrpSpPr/>
            <p:nvPr/>
          </p:nvGrpSpPr>
          <p:grpSpPr>
            <a:xfrm>
              <a:off x="3596550" y="4284550"/>
              <a:ext cx="1950900" cy="360000"/>
              <a:chOff x="3596550" y="4284550"/>
              <a:chExt cx="1950900" cy="360000"/>
            </a:xfrm>
          </p:grpSpPr>
          <p:sp>
            <p:nvSpPr>
              <p:cNvPr id="1079" name="Google Shape;1079;p6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0" name="Google Shape;1080;p61"/>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1081" name="Google Shape;1081;p61"/>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1082" name="Google Shape;1082;p61"/>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1083" name="Google Shape;1083;p61"/>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1084" name="Google Shape;1084;p61"/>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1085" name="Google Shape;1085;p61"/>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1086" name="Google Shape;1086;p61"/>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grpSp>
        <p:nvGrpSpPr>
          <p:cNvPr id="1087" name="Google Shape;1087;p61"/>
          <p:cNvGrpSpPr/>
          <p:nvPr/>
        </p:nvGrpSpPr>
        <p:grpSpPr>
          <a:xfrm>
            <a:off x="3586200" y="2998825"/>
            <a:ext cx="1950900" cy="320100"/>
            <a:chOff x="3586200" y="3404100"/>
            <a:chExt cx="1950900" cy="320100"/>
          </a:xfrm>
        </p:grpSpPr>
        <p:sp>
          <p:nvSpPr>
            <p:cNvPr id="1088" name="Google Shape;1088;p61"/>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089" name="Google Shape;1089;p61"/>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61"/>
          <p:cNvGrpSpPr/>
          <p:nvPr/>
        </p:nvGrpSpPr>
        <p:grpSpPr>
          <a:xfrm>
            <a:off x="3579529" y="3245847"/>
            <a:ext cx="1893125" cy="604778"/>
            <a:chOff x="3579529" y="3245847"/>
            <a:chExt cx="1893125" cy="604778"/>
          </a:xfrm>
        </p:grpSpPr>
        <p:sp>
          <p:nvSpPr>
            <p:cNvPr id="1091" name="Google Shape;1091;p61"/>
            <p:cNvSpPr/>
            <p:nvPr/>
          </p:nvSpPr>
          <p:spPr>
            <a:xfrm>
              <a:off x="3629625" y="3337025"/>
              <a:ext cx="1735500" cy="513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1"/>
            <p:cNvSpPr/>
            <p:nvPr/>
          </p:nvSpPr>
          <p:spPr>
            <a:xfrm>
              <a:off x="3998628" y="3440261"/>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094" name="Google Shape;1094;p61"/>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095" name="Google Shape;1095;p61"/>
            <p:cNvSpPr/>
            <p:nvPr/>
          </p:nvSpPr>
          <p:spPr>
            <a:xfrm>
              <a:off x="4831253" y="3440248"/>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1"/>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097" name="Google Shape;1097;p61"/>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grpSp>
      <p:sp>
        <p:nvSpPr>
          <p:cNvPr id="1098" name="Google Shape;1098;p61"/>
          <p:cNvSpPr/>
          <p:nvPr/>
        </p:nvSpPr>
        <p:spPr>
          <a:xfrm>
            <a:off x="3586200" y="311175"/>
            <a:ext cx="1950900" cy="42804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9" name="Google Shape;1099;p61"/>
          <p:cNvPicPr preferRelativeResize="0"/>
          <p:nvPr/>
        </p:nvPicPr>
        <p:blipFill rotWithShape="1">
          <a:blip r:embed="rId4">
            <a:alphaModFix/>
          </a:blip>
          <a:srcRect b="0" l="0" r="1603" t="0"/>
          <a:stretch/>
        </p:blipFill>
        <p:spPr>
          <a:xfrm>
            <a:off x="3628651" y="1303461"/>
            <a:ext cx="154926" cy="156989"/>
          </a:xfrm>
          <a:prstGeom prst="rect">
            <a:avLst/>
          </a:prstGeom>
          <a:noFill/>
          <a:ln>
            <a:noFill/>
          </a:ln>
        </p:spPr>
      </p:pic>
      <p:sp>
        <p:nvSpPr>
          <p:cNvPr id="1100" name="Google Shape;1100;p61"/>
          <p:cNvSpPr txBox="1"/>
          <p:nvPr/>
        </p:nvSpPr>
        <p:spPr>
          <a:xfrm>
            <a:off x="3671303" y="1227636"/>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101" name="Google Shape;1101;p61"/>
          <p:cNvSpPr txBox="1"/>
          <p:nvPr/>
        </p:nvSpPr>
        <p:spPr>
          <a:xfrm>
            <a:off x="3569729" y="2882322"/>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102" name="Google Shape;1102;p61"/>
          <p:cNvSpPr txBox="1"/>
          <p:nvPr/>
        </p:nvSpPr>
        <p:spPr>
          <a:xfrm>
            <a:off x="4402354" y="2882335"/>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103" name="Google Shape;1103;p61"/>
          <p:cNvSpPr txBox="1"/>
          <p:nvPr/>
        </p:nvSpPr>
        <p:spPr>
          <a:xfrm>
            <a:off x="4259838" y="1188763"/>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1104" name="Google Shape;1104;p61"/>
          <p:cNvSpPr txBox="1"/>
          <p:nvPr/>
        </p:nvSpPr>
        <p:spPr>
          <a:xfrm>
            <a:off x="4997375" y="1567950"/>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
        <p:nvSpPr>
          <p:cNvPr id="1105" name="Google Shape;1105;p61"/>
          <p:cNvSpPr/>
          <p:nvPr/>
        </p:nvSpPr>
        <p:spPr>
          <a:xfrm>
            <a:off x="4139636" y="1227624"/>
            <a:ext cx="2490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1"/>
          <p:cNvSpPr/>
          <p:nvPr/>
        </p:nvSpPr>
        <p:spPr>
          <a:xfrm>
            <a:off x="3585525" y="1045998"/>
            <a:ext cx="1968900" cy="3145500"/>
          </a:xfrm>
          <a:prstGeom prst="roundRect">
            <a:avLst>
              <a:gd fmla="val 563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1"/>
          <p:cNvSpPr txBox="1"/>
          <p:nvPr/>
        </p:nvSpPr>
        <p:spPr>
          <a:xfrm>
            <a:off x="3547900" y="2011638"/>
            <a:ext cx="10413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Member Since</a:t>
            </a:r>
            <a:endParaRPr sz="700"/>
          </a:p>
          <a:p>
            <a:pPr indent="0" lvl="0" marL="0" rtl="0" algn="l">
              <a:spcBef>
                <a:spcPts val="0"/>
              </a:spcBef>
              <a:spcAft>
                <a:spcPts val="0"/>
              </a:spcAft>
              <a:buNone/>
            </a:pPr>
            <a:r>
              <a:rPr lang="en" sz="700"/>
              <a:t>Avg. Star Rating %</a:t>
            </a:r>
            <a:endParaRPr sz="700"/>
          </a:p>
          <a:p>
            <a:pPr indent="0" lvl="0" marL="0" rtl="0" algn="l">
              <a:spcBef>
                <a:spcPts val="0"/>
              </a:spcBef>
              <a:spcAft>
                <a:spcPts val="0"/>
              </a:spcAft>
              <a:buNone/>
            </a:pPr>
            <a:r>
              <a:rPr lang="en" sz="700"/>
              <a:t>Jobs Completed #</a:t>
            </a:r>
            <a:endParaRPr sz="700"/>
          </a:p>
        </p:txBody>
      </p:sp>
      <p:sp>
        <p:nvSpPr>
          <p:cNvPr id="1108" name="Google Shape;1108;p61"/>
          <p:cNvSpPr txBox="1"/>
          <p:nvPr/>
        </p:nvSpPr>
        <p:spPr>
          <a:xfrm>
            <a:off x="3459025" y="1011863"/>
            <a:ext cx="8457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First Name, </a:t>
            </a:r>
            <a:endParaRPr sz="700"/>
          </a:p>
          <a:p>
            <a:pPr indent="0" lvl="0" marL="0" rtl="0" algn="ctr">
              <a:spcBef>
                <a:spcPts val="0"/>
              </a:spcBef>
              <a:spcAft>
                <a:spcPts val="0"/>
              </a:spcAft>
              <a:buNone/>
            </a:pPr>
            <a:r>
              <a:rPr lang="en" sz="700"/>
              <a:t>Last Name</a:t>
            </a:r>
            <a:endParaRPr sz="700"/>
          </a:p>
          <a:p>
            <a:pPr indent="0" lvl="0" marL="0" rtl="0" algn="ctr">
              <a:spcBef>
                <a:spcPts val="0"/>
              </a:spcBef>
              <a:spcAft>
                <a:spcPts val="0"/>
              </a:spcAft>
              <a:buNone/>
            </a:pPr>
            <a:r>
              <a:t/>
            </a:r>
            <a:endParaRPr sz="700"/>
          </a:p>
        </p:txBody>
      </p:sp>
      <p:sp>
        <p:nvSpPr>
          <p:cNvPr id="1109" name="Google Shape;1109;p61"/>
          <p:cNvSpPr/>
          <p:nvPr/>
        </p:nvSpPr>
        <p:spPr>
          <a:xfrm>
            <a:off x="4519875" y="2055113"/>
            <a:ext cx="668100" cy="152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Call</a:t>
            </a:r>
            <a:endParaRPr sz="700"/>
          </a:p>
        </p:txBody>
      </p:sp>
      <p:sp>
        <p:nvSpPr>
          <p:cNvPr id="1110" name="Google Shape;1110;p61"/>
          <p:cNvSpPr/>
          <p:nvPr/>
        </p:nvSpPr>
        <p:spPr>
          <a:xfrm>
            <a:off x="4519875" y="2239800"/>
            <a:ext cx="668100" cy="152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Message</a:t>
            </a:r>
            <a:endParaRPr sz="700"/>
          </a:p>
        </p:txBody>
      </p:sp>
      <p:sp>
        <p:nvSpPr>
          <p:cNvPr id="1111" name="Google Shape;1111;p61"/>
          <p:cNvSpPr txBox="1"/>
          <p:nvPr/>
        </p:nvSpPr>
        <p:spPr>
          <a:xfrm>
            <a:off x="4101237" y="1269588"/>
            <a:ext cx="15054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Hi I am a student at [University] studying [Major]. I enjoy [Activity 1] &amp; [Activity 2] My goal while with The Home Team is to [#1 Goal]</a:t>
            </a:r>
            <a:endParaRPr sz="700"/>
          </a:p>
          <a:p>
            <a:pPr indent="0" lvl="0" marL="0" rtl="0" algn="ctr">
              <a:spcBef>
                <a:spcPts val="0"/>
              </a:spcBef>
              <a:spcAft>
                <a:spcPts val="0"/>
              </a:spcAft>
              <a:buNone/>
            </a:pPr>
            <a:r>
              <a:rPr lang="en" sz="700"/>
              <a:t>I’m here to help so give me a call anytime!</a:t>
            </a:r>
            <a:endParaRPr sz="700"/>
          </a:p>
        </p:txBody>
      </p:sp>
      <p:pic>
        <p:nvPicPr>
          <p:cNvPr id="1112" name="Google Shape;1112;p61"/>
          <p:cNvPicPr preferRelativeResize="0"/>
          <p:nvPr/>
        </p:nvPicPr>
        <p:blipFill rotWithShape="1">
          <a:blip r:embed="rId10">
            <a:alphaModFix/>
          </a:blip>
          <a:srcRect b="30222" l="25685" r="26732" t="16903"/>
          <a:stretch/>
        </p:blipFill>
        <p:spPr>
          <a:xfrm>
            <a:off x="3635500" y="1321488"/>
            <a:ext cx="519599" cy="769850"/>
          </a:xfrm>
          <a:prstGeom prst="rect">
            <a:avLst/>
          </a:prstGeom>
          <a:noFill/>
          <a:ln>
            <a:noFill/>
          </a:ln>
        </p:spPr>
      </p:pic>
      <p:sp>
        <p:nvSpPr>
          <p:cNvPr id="1113" name="Google Shape;1113;p61"/>
          <p:cNvSpPr txBox="1"/>
          <p:nvPr/>
        </p:nvSpPr>
        <p:spPr>
          <a:xfrm>
            <a:off x="3547900" y="3507813"/>
            <a:ext cx="10413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Member Since</a:t>
            </a:r>
            <a:endParaRPr sz="700"/>
          </a:p>
          <a:p>
            <a:pPr indent="0" lvl="0" marL="0" rtl="0" algn="l">
              <a:spcBef>
                <a:spcPts val="0"/>
              </a:spcBef>
              <a:spcAft>
                <a:spcPts val="0"/>
              </a:spcAft>
              <a:buNone/>
            </a:pPr>
            <a:r>
              <a:rPr lang="en" sz="700"/>
              <a:t>Avg. Star Rating %</a:t>
            </a:r>
            <a:endParaRPr sz="700"/>
          </a:p>
          <a:p>
            <a:pPr indent="0" lvl="0" marL="0" rtl="0" algn="l">
              <a:spcBef>
                <a:spcPts val="0"/>
              </a:spcBef>
              <a:spcAft>
                <a:spcPts val="0"/>
              </a:spcAft>
              <a:buNone/>
            </a:pPr>
            <a:r>
              <a:rPr lang="en" sz="700"/>
              <a:t>Jobs Completed #</a:t>
            </a:r>
            <a:endParaRPr sz="700"/>
          </a:p>
        </p:txBody>
      </p:sp>
      <p:sp>
        <p:nvSpPr>
          <p:cNvPr id="1114" name="Google Shape;1114;p61"/>
          <p:cNvSpPr txBox="1"/>
          <p:nvPr/>
        </p:nvSpPr>
        <p:spPr>
          <a:xfrm>
            <a:off x="3459025" y="2508038"/>
            <a:ext cx="8457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First Name, </a:t>
            </a:r>
            <a:endParaRPr sz="700"/>
          </a:p>
          <a:p>
            <a:pPr indent="0" lvl="0" marL="0" rtl="0" algn="ctr">
              <a:spcBef>
                <a:spcPts val="0"/>
              </a:spcBef>
              <a:spcAft>
                <a:spcPts val="0"/>
              </a:spcAft>
              <a:buNone/>
            </a:pPr>
            <a:r>
              <a:rPr lang="en" sz="700"/>
              <a:t>Last Name</a:t>
            </a:r>
            <a:endParaRPr sz="700"/>
          </a:p>
          <a:p>
            <a:pPr indent="0" lvl="0" marL="0" rtl="0" algn="ctr">
              <a:spcBef>
                <a:spcPts val="0"/>
              </a:spcBef>
              <a:spcAft>
                <a:spcPts val="0"/>
              </a:spcAft>
              <a:buNone/>
            </a:pPr>
            <a:r>
              <a:t/>
            </a:r>
            <a:endParaRPr sz="700"/>
          </a:p>
        </p:txBody>
      </p:sp>
      <p:sp>
        <p:nvSpPr>
          <p:cNvPr id="1115" name="Google Shape;1115;p61"/>
          <p:cNvSpPr txBox="1"/>
          <p:nvPr/>
        </p:nvSpPr>
        <p:spPr>
          <a:xfrm>
            <a:off x="4101237" y="2899950"/>
            <a:ext cx="15054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Hi I am a student at [University] studying [Major]. I enjoy [Activity 1] &amp; [Activity 2] My goal while with The Home Team is to [#1 Goal]</a:t>
            </a:r>
            <a:endParaRPr sz="700"/>
          </a:p>
          <a:p>
            <a:pPr indent="0" lvl="0" marL="0" rtl="0" algn="ctr">
              <a:spcBef>
                <a:spcPts val="0"/>
              </a:spcBef>
              <a:spcAft>
                <a:spcPts val="0"/>
              </a:spcAft>
              <a:buNone/>
            </a:pPr>
            <a:r>
              <a:rPr lang="en" sz="700"/>
              <a:t>I’m here to help so give me a call anytime!</a:t>
            </a:r>
            <a:endParaRPr sz="700"/>
          </a:p>
        </p:txBody>
      </p:sp>
      <p:pic>
        <p:nvPicPr>
          <p:cNvPr id="1116" name="Google Shape;1116;p61"/>
          <p:cNvPicPr preferRelativeResize="0"/>
          <p:nvPr/>
        </p:nvPicPr>
        <p:blipFill rotWithShape="1">
          <a:blip r:embed="rId11">
            <a:alphaModFix/>
          </a:blip>
          <a:srcRect b="26079" l="16061" r="16196" t="0"/>
          <a:stretch/>
        </p:blipFill>
        <p:spPr>
          <a:xfrm>
            <a:off x="3635502" y="2843930"/>
            <a:ext cx="519599" cy="755950"/>
          </a:xfrm>
          <a:prstGeom prst="rect">
            <a:avLst/>
          </a:prstGeom>
          <a:noFill/>
          <a:ln>
            <a:noFill/>
          </a:ln>
        </p:spPr>
      </p:pic>
      <p:sp>
        <p:nvSpPr>
          <p:cNvPr id="1117" name="Google Shape;1117;p61"/>
          <p:cNvSpPr txBox="1"/>
          <p:nvPr/>
        </p:nvSpPr>
        <p:spPr>
          <a:xfrm>
            <a:off x="4188375" y="1026475"/>
            <a:ext cx="13311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Team Leader</a:t>
            </a:r>
            <a:endParaRPr/>
          </a:p>
        </p:txBody>
      </p:sp>
      <p:sp>
        <p:nvSpPr>
          <p:cNvPr id="1118" name="Google Shape;1118;p61"/>
          <p:cNvSpPr txBox="1"/>
          <p:nvPr/>
        </p:nvSpPr>
        <p:spPr>
          <a:xfrm>
            <a:off x="4188375" y="2631813"/>
            <a:ext cx="13311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Crew Member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grpSp>
        <p:nvGrpSpPr>
          <p:cNvPr id="140" name="Google Shape;140;p17"/>
          <p:cNvGrpSpPr/>
          <p:nvPr/>
        </p:nvGrpSpPr>
        <p:grpSpPr>
          <a:xfrm>
            <a:off x="1713625" y="491350"/>
            <a:ext cx="7574525" cy="4358175"/>
            <a:chOff x="1467775" y="642925"/>
            <a:chExt cx="7574525" cy="4358175"/>
          </a:xfrm>
        </p:grpSpPr>
        <p:pic>
          <p:nvPicPr>
            <p:cNvPr id="141" name="Google Shape;141;p17"/>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142" name="Google Shape;142;p17"/>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17"/>
          <p:cNvSpPr/>
          <p:nvPr/>
        </p:nvSpPr>
        <p:spPr>
          <a:xfrm flipH="1">
            <a:off x="3856525" y="8695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txBox="1"/>
          <p:nvPr/>
        </p:nvSpPr>
        <p:spPr>
          <a:xfrm>
            <a:off x="4875025" y="1412875"/>
            <a:ext cx="15276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Jane</a:t>
            </a:r>
            <a:endParaRPr/>
          </a:p>
          <a:p>
            <a:pPr indent="0" lvl="0" marL="0" rtl="0" algn="l">
              <a:spcBef>
                <a:spcPts val="0"/>
              </a:spcBef>
              <a:spcAft>
                <a:spcPts val="0"/>
              </a:spcAft>
              <a:buNone/>
            </a:pPr>
            <a:r>
              <a:rPr lang="en"/>
              <a:t>Smith</a:t>
            </a:r>
            <a:endParaRPr/>
          </a:p>
        </p:txBody>
      </p:sp>
      <p:sp>
        <p:nvSpPr>
          <p:cNvPr id="148" name="Google Shape;148;p17"/>
          <p:cNvSpPr/>
          <p:nvPr/>
        </p:nvSpPr>
        <p:spPr>
          <a:xfrm>
            <a:off x="3874525" y="2611575"/>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Upcoming Appointments</a:t>
            </a:r>
            <a:endParaRPr/>
          </a:p>
        </p:txBody>
      </p:sp>
      <p:sp>
        <p:nvSpPr>
          <p:cNvPr id="149" name="Google Shape;149;p17"/>
          <p:cNvSpPr/>
          <p:nvPr/>
        </p:nvSpPr>
        <p:spPr>
          <a:xfrm>
            <a:off x="7644000" y="2736825"/>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txBox="1"/>
          <p:nvPr/>
        </p:nvSpPr>
        <p:spPr>
          <a:xfrm>
            <a:off x="7154125" y="1619675"/>
            <a:ext cx="9105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Phone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solidFill>
                  <a:schemeClr val="dk1"/>
                </a:solidFill>
              </a:rPr>
              <a:t>412-267-6654</a:t>
            </a:r>
            <a:endParaRPr sz="700">
              <a:solidFill>
                <a:schemeClr val="dk1"/>
              </a:solidFill>
            </a:endParaRPr>
          </a:p>
          <a:p>
            <a:pPr indent="0" lvl="0" marL="0" rtl="0" algn="l">
              <a:spcBef>
                <a:spcPts val="0"/>
              </a:spcBef>
              <a:spcAft>
                <a:spcPts val="0"/>
              </a:spcAft>
              <a:buNone/>
            </a:pPr>
            <a:r>
              <a:t/>
            </a:r>
            <a:endParaRPr sz="700"/>
          </a:p>
        </p:txBody>
      </p:sp>
      <p:sp>
        <p:nvSpPr>
          <p:cNvPr id="151" name="Google Shape;151;p17"/>
          <p:cNvSpPr txBox="1"/>
          <p:nvPr/>
        </p:nvSpPr>
        <p:spPr>
          <a:xfrm>
            <a:off x="3931025" y="1088275"/>
            <a:ext cx="9105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Customer Since</a:t>
            </a:r>
            <a:endParaRPr sz="700"/>
          </a:p>
          <a:p>
            <a:pPr indent="0" lvl="0" marL="0" rtl="0" algn="ctr">
              <a:spcBef>
                <a:spcPts val="0"/>
              </a:spcBef>
              <a:spcAft>
                <a:spcPts val="0"/>
              </a:spcAft>
              <a:buNone/>
            </a:pPr>
            <a:r>
              <a:rPr lang="en" sz="700"/>
              <a:t>5/17/2017</a:t>
            </a:r>
            <a:endParaRPr sz="700"/>
          </a:p>
        </p:txBody>
      </p:sp>
      <p:sp>
        <p:nvSpPr>
          <p:cNvPr id="152" name="Google Shape;152;p17"/>
          <p:cNvSpPr txBox="1"/>
          <p:nvPr/>
        </p:nvSpPr>
        <p:spPr>
          <a:xfrm>
            <a:off x="7137482" y="1302575"/>
            <a:ext cx="8427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Contact</a:t>
            </a:r>
            <a:endParaRPr/>
          </a:p>
        </p:txBody>
      </p:sp>
      <p:sp>
        <p:nvSpPr>
          <p:cNvPr id="153" name="Google Shape;153;p17"/>
          <p:cNvSpPr txBox="1"/>
          <p:nvPr/>
        </p:nvSpPr>
        <p:spPr>
          <a:xfrm>
            <a:off x="7154125" y="2043525"/>
            <a:ext cx="9105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Email</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jsmith@gmail.com</a:t>
            </a:r>
            <a:endParaRPr sz="700"/>
          </a:p>
        </p:txBody>
      </p:sp>
      <p:sp>
        <p:nvSpPr>
          <p:cNvPr id="154" name="Google Shape;154;p17"/>
          <p:cNvSpPr txBox="1"/>
          <p:nvPr/>
        </p:nvSpPr>
        <p:spPr>
          <a:xfrm>
            <a:off x="5722825" y="1423025"/>
            <a:ext cx="1332900" cy="9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Bio</a:t>
            </a:r>
            <a:endParaRPr/>
          </a:p>
          <a:p>
            <a:pPr indent="0" lvl="0" marL="0" rtl="0" algn="l">
              <a:spcBef>
                <a:spcPts val="0"/>
              </a:spcBef>
              <a:spcAft>
                <a:spcPts val="0"/>
              </a:spcAft>
              <a:buNone/>
            </a:pPr>
            <a:r>
              <a:rPr lang="en"/>
              <a:t>Goals</a:t>
            </a:r>
            <a:endParaRPr/>
          </a:p>
          <a:p>
            <a:pPr indent="0" lvl="0" marL="0" rtl="0" algn="l">
              <a:spcBef>
                <a:spcPts val="0"/>
              </a:spcBef>
              <a:spcAft>
                <a:spcPts val="0"/>
              </a:spcAft>
              <a:buNone/>
            </a:pPr>
            <a:r>
              <a:rPr lang="en"/>
              <a:t>Personality Type</a:t>
            </a:r>
            <a:endParaRPr/>
          </a:p>
        </p:txBody>
      </p:sp>
      <p:sp>
        <p:nvSpPr>
          <p:cNvPr id="155" name="Google Shape;155;p17"/>
          <p:cNvSpPr txBox="1"/>
          <p:nvPr/>
        </p:nvSpPr>
        <p:spPr>
          <a:xfrm>
            <a:off x="4875025" y="2144475"/>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Pittsburgh</a:t>
            </a:r>
            <a:endParaRPr sz="700"/>
          </a:p>
          <a:p>
            <a:pPr indent="0" lvl="0" marL="0" rtl="0" algn="l">
              <a:spcBef>
                <a:spcPts val="0"/>
              </a:spcBef>
              <a:spcAft>
                <a:spcPts val="0"/>
              </a:spcAft>
              <a:buNone/>
            </a:pPr>
            <a:r>
              <a:rPr lang="en" sz="700"/>
              <a:t>Tapestry Type</a:t>
            </a:r>
            <a:endParaRPr sz="700"/>
          </a:p>
        </p:txBody>
      </p:sp>
      <p:pic>
        <p:nvPicPr>
          <p:cNvPr id="156" name="Google Shape;156;p17"/>
          <p:cNvPicPr preferRelativeResize="0"/>
          <p:nvPr/>
        </p:nvPicPr>
        <p:blipFill rotWithShape="1">
          <a:blip r:embed="rId4">
            <a:alphaModFix/>
          </a:blip>
          <a:srcRect b="25607" l="56146" r="0" t="3771"/>
          <a:stretch/>
        </p:blipFill>
        <p:spPr>
          <a:xfrm>
            <a:off x="3998825" y="1412886"/>
            <a:ext cx="842700" cy="1017801"/>
          </a:xfrm>
          <a:prstGeom prst="rect">
            <a:avLst/>
          </a:prstGeom>
          <a:noFill/>
          <a:ln>
            <a:noFill/>
          </a:ln>
        </p:spPr>
      </p:pic>
      <p:sp>
        <p:nvSpPr>
          <p:cNvPr id="157" name="Google Shape;157;p17"/>
          <p:cNvSpPr txBox="1"/>
          <p:nvPr/>
        </p:nvSpPr>
        <p:spPr>
          <a:xfrm>
            <a:off x="0" y="142700"/>
            <a:ext cx="27027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Customer Profile Page Elements &amp; Origins (cont’d</a:t>
            </a:r>
            <a:endParaRPr/>
          </a:p>
        </p:txBody>
      </p:sp>
      <p:sp>
        <p:nvSpPr>
          <p:cNvPr id="158" name="Google Shape;158;p17"/>
          <p:cNvSpPr txBox="1"/>
          <p:nvPr/>
        </p:nvSpPr>
        <p:spPr>
          <a:xfrm>
            <a:off x="0" y="669625"/>
            <a:ext cx="2649900" cy="4059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As customer updates and enters new information, it will auto populate within their individual profiles.</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We will create tasks and goals for groups of customers who are missing profile information such as:</a:t>
            </a:r>
            <a:endParaRPr sz="800"/>
          </a:p>
          <a:p>
            <a:pPr indent="-279400" lvl="0" marL="457200" rtl="0" algn="l">
              <a:spcBef>
                <a:spcPts val="0"/>
              </a:spcBef>
              <a:spcAft>
                <a:spcPts val="0"/>
              </a:spcAft>
              <a:buSzPts val="800"/>
              <a:buChar char="●"/>
            </a:pPr>
            <a:r>
              <a:rPr lang="en" sz="800"/>
              <a:t>Picture </a:t>
            </a:r>
            <a:endParaRPr sz="800"/>
          </a:p>
          <a:p>
            <a:pPr indent="-279400" lvl="0" marL="457200" rtl="0" algn="l">
              <a:spcBef>
                <a:spcPts val="0"/>
              </a:spcBef>
              <a:spcAft>
                <a:spcPts val="0"/>
              </a:spcAft>
              <a:buSzPts val="800"/>
              <a:buChar char="●"/>
            </a:pPr>
            <a:r>
              <a:rPr lang="en" sz="800"/>
              <a:t>Bio</a:t>
            </a:r>
            <a:endParaRPr sz="800"/>
          </a:p>
          <a:p>
            <a:pPr indent="-279400" lvl="0" marL="457200" rtl="0" algn="l">
              <a:spcBef>
                <a:spcPts val="0"/>
              </a:spcBef>
              <a:spcAft>
                <a:spcPts val="0"/>
              </a:spcAft>
              <a:buSzPts val="800"/>
              <a:buChar char="●"/>
            </a:pPr>
            <a:r>
              <a:rPr lang="en" sz="800"/>
              <a:t>Personality test</a:t>
            </a:r>
            <a:endParaRPr sz="800"/>
          </a:p>
          <a:p>
            <a:pPr indent="-279400" lvl="0" marL="457200" rtl="0" algn="l">
              <a:spcBef>
                <a:spcPts val="0"/>
              </a:spcBef>
              <a:spcAft>
                <a:spcPts val="0"/>
              </a:spcAft>
              <a:buSzPts val="800"/>
              <a:buChar char="●"/>
            </a:pPr>
            <a:r>
              <a:rPr lang="en" sz="800"/>
              <a:t>Goals </a:t>
            </a:r>
            <a:endParaRPr sz="800"/>
          </a:p>
          <a:p>
            <a:pPr indent="-279400" lvl="0" marL="457200" rtl="0" algn="l">
              <a:spcBef>
                <a:spcPts val="0"/>
              </a:spcBef>
              <a:spcAft>
                <a:spcPts val="0"/>
              </a:spcAft>
              <a:buSzPts val="800"/>
              <a:buChar char="●"/>
            </a:pPr>
            <a:r>
              <a:rPr lang="en" sz="800"/>
              <a:t>Demo Survey (tapestry)</a:t>
            </a:r>
            <a:endParaRPr sz="800"/>
          </a:p>
        </p:txBody>
      </p:sp>
      <p:sp>
        <p:nvSpPr>
          <p:cNvPr id="159" name="Google Shape;159;p17"/>
          <p:cNvSpPr txBox="1"/>
          <p:nvPr/>
        </p:nvSpPr>
        <p:spPr>
          <a:xfrm>
            <a:off x="3888575" y="2368125"/>
            <a:ext cx="10632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Last Login: Date, Time</a:t>
            </a:r>
            <a:endParaRPr sz="700"/>
          </a:p>
        </p:txBody>
      </p:sp>
      <p:sp>
        <p:nvSpPr>
          <p:cNvPr id="160" name="Google Shape;160;p17"/>
          <p:cNvSpPr txBox="1"/>
          <p:nvPr/>
        </p:nvSpPr>
        <p:spPr>
          <a:xfrm>
            <a:off x="2801425" y="1102625"/>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Open Shifts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Rewards Program</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a:t>Editing Appointment Details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pic>
        <p:nvPicPr>
          <p:cNvPr id="1128" name="Google Shape;1128;p63"/>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1129" name="Google Shape;1129;p63"/>
          <p:cNvGrpSpPr/>
          <p:nvPr/>
        </p:nvGrpSpPr>
        <p:grpSpPr>
          <a:xfrm>
            <a:off x="3586200" y="2998825"/>
            <a:ext cx="1950900" cy="320100"/>
            <a:chOff x="3586200" y="3404100"/>
            <a:chExt cx="1950900" cy="320100"/>
          </a:xfrm>
        </p:grpSpPr>
        <p:sp>
          <p:nvSpPr>
            <p:cNvPr id="1130" name="Google Shape;1130;p63"/>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131" name="Google Shape;1131;p63"/>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2" name="Google Shape;1132;p63"/>
          <p:cNvSpPr/>
          <p:nvPr/>
        </p:nvSpPr>
        <p:spPr>
          <a:xfrm>
            <a:off x="3586200" y="3871271"/>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1133" name="Google Shape;1133;p63"/>
          <p:cNvSpPr/>
          <p:nvPr/>
        </p:nvSpPr>
        <p:spPr>
          <a:xfrm>
            <a:off x="3577197" y="641036"/>
            <a:ext cx="19689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3"/>
          <p:cNvSpPr/>
          <p:nvPr/>
        </p:nvSpPr>
        <p:spPr>
          <a:xfrm>
            <a:off x="3577197" y="1370824"/>
            <a:ext cx="19689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5" name="Google Shape;1135;p63"/>
          <p:cNvPicPr preferRelativeResize="0"/>
          <p:nvPr/>
        </p:nvPicPr>
        <p:blipFill rotWithShape="1">
          <a:blip r:embed="rId4">
            <a:alphaModFix/>
          </a:blip>
          <a:srcRect b="0" l="0" r="1603" t="0"/>
          <a:stretch/>
        </p:blipFill>
        <p:spPr>
          <a:xfrm>
            <a:off x="3638451" y="1666986"/>
            <a:ext cx="154926" cy="156989"/>
          </a:xfrm>
          <a:prstGeom prst="rect">
            <a:avLst/>
          </a:prstGeom>
          <a:noFill/>
          <a:ln>
            <a:noFill/>
          </a:ln>
        </p:spPr>
      </p:pic>
      <p:sp>
        <p:nvSpPr>
          <p:cNvPr id="1136" name="Google Shape;1136;p63"/>
          <p:cNvSpPr txBox="1"/>
          <p:nvPr/>
        </p:nvSpPr>
        <p:spPr>
          <a:xfrm>
            <a:off x="3606916" y="1333049"/>
            <a:ext cx="1846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1137" name="Google Shape;1137;p63"/>
          <p:cNvSpPr txBox="1"/>
          <p:nvPr/>
        </p:nvSpPr>
        <p:spPr>
          <a:xfrm>
            <a:off x="4149432" y="706336"/>
            <a:ext cx="7668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138" name="Google Shape;1138;p63"/>
          <p:cNvSpPr txBox="1"/>
          <p:nvPr/>
        </p:nvSpPr>
        <p:spPr>
          <a:xfrm>
            <a:off x="3681103" y="159116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139" name="Google Shape;1139;p63"/>
          <p:cNvSpPr/>
          <p:nvPr/>
        </p:nvSpPr>
        <p:spPr>
          <a:xfrm>
            <a:off x="4601550" y="1176925"/>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1140" name="Google Shape;1140;p63"/>
          <p:cNvSpPr/>
          <p:nvPr/>
        </p:nvSpPr>
        <p:spPr>
          <a:xfrm>
            <a:off x="3998628" y="3440261"/>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3"/>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142" name="Google Shape;1142;p63"/>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143" name="Google Shape;1143;p63"/>
          <p:cNvSpPr/>
          <p:nvPr/>
        </p:nvSpPr>
        <p:spPr>
          <a:xfrm>
            <a:off x="4831253" y="3440248"/>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3"/>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145" name="Google Shape;1145;p63"/>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146" name="Google Shape;1146;p6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Editing Appointment Details</a:t>
            </a:r>
            <a:endParaRPr/>
          </a:p>
        </p:txBody>
      </p:sp>
      <p:sp>
        <p:nvSpPr>
          <p:cNvPr id="1147" name="Google Shape;1147;p63"/>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A user can edit their appointment details by clicking the “edit” button in the box. Upon clicking the edit button a new window will open with their appointment details in an editable format.</a:t>
            </a:r>
            <a:endParaRPr sz="900">
              <a:solidFill>
                <a:schemeClr val="dk1"/>
              </a:solidFill>
            </a:endParaRPr>
          </a:p>
        </p:txBody>
      </p:sp>
      <p:sp>
        <p:nvSpPr>
          <p:cNvPr id="1148" name="Google Shape;1148;p63"/>
          <p:cNvSpPr txBox="1"/>
          <p:nvPr/>
        </p:nvSpPr>
        <p:spPr>
          <a:xfrm>
            <a:off x="4269638" y="15522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1149" name="Google Shape;1149;p63"/>
          <p:cNvSpPr/>
          <p:nvPr/>
        </p:nvSpPr>
        <p:spPr>
          <a:xfrm>
            <a:off x="4149436" y="1591149"/>
            <a:ext cx="2490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0" name="Google Shape;1150;p63"/>
          <p:cNvGrpSpPr/>
          <p:nvPr/>
        </p:nvGrpSpPr>
        <p:grpSpPr>
          <a:xfrm>
            <a:off x="3596550" y="4284550"/>
            <a:ext cx="1950900" cy="360000"/>
            <a:chOff x="3596550" y="4284550"/>
            <a:chExt cx="1950900" cy="360000"/>
          </a:xfrm>
        </p:grpSpPr>
        <p:grpSp>
          <p:nvGrpSpPr>
            <p:cNvPr id="1151" name="Google Shape;1151;p63"/>
            <p:cNvGrpSpPr/>
            <p:nvPr/>
          </p:nvGrpSpPr>
          <p:grpSpPr>
            <a:xfrm>
              <a:off x="3596550" y="4284550"/>
              <a:ext cx="1950900" cy="360000"/>
              <a:chOff x="3596550" y="4284550"/>
              <a:chExt cx="1950900" cy="360000"/>
            </a:xfrm>
          </p:grpSpPr>
          <p:sp>
            <p:nvSpPr>
              <p:cNvPr id="1152" name="Google Shape;1152;p6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3" name="Google Shape;1153;p63"/>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1154" name="Google Shape;1154;p63"/>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1155" name="Google Shape;1155;p63"/>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1156" name="Google Shape;1156;p63"/>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1157" name="Google Shape;1157;p63"/>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1158" name="Google Shape;1158;p63"/>
          <p:cNvSpPr/>
          <p:nvPr/>
        </p:nvSpPr>
        <p:spPr>
          <a:xfrm>
            <a:off x="3586188" y="351300"/>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3"/>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1160" name="Google Shape;1160;p63"/>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pic>
        <p:nvPicPr>
          <p:cNvPr id="1165" name="Google Shape;1165;p64"/>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1166" name="Google Shape;1166;p64"/>
          <p:cNvGrpSpPr/>
          <p:nvPr/>
        </p:nvGrpSpPr>
        <p:grpSpPr>
          <a:xfrm>
            <a:off x="3586200" y="2998825"/>
            <a:ext cx="1950900" cy="320100"/>
            <a:chOff x="3586200" y="3404100"/>
            <a:chExt cx="1950900" cy="320100"/>
          </a:xfrm>
        </p:grpSpPr>
        <p:sp>
          <p:nvSpPr>
            <p:cNvPr id="1167" name="Google Shape;1167;p64"/>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168" name="Google Shape;1168;p64"/>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9" name="Google Shape;1169;p64"/>
          <p:cNvSpPr/>
          <p:nvPr/>
        </p:nvSpPr>
        <p:spPr>
          <a:xfrm>
            <a:off x="3586200" y="3871271"/>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1170" name="Google Shape;1170;p64"/>
          <p:cNvSpPr/>
          <p:nvPr/>
        </p:nvSpPr>
        <p:spPr>
          <a:xfrm>
            <a:off x="3577197" y="641036"/>
            <a:ext cx="19689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4"/>
          <p:cNvSpPr/>
          <p:nvPr/>
        </p:nvSpPr>
        <p:spPr>
          <a:xfrm>
            <a:off x="3577197" y="1370824"/>
            <a:ext cx="19689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2" name="Google Shape;1172;p64"/>
          <p:cNvPicPr preferRelativeResize="0"/>
          <p:nvPr/>
        </p:nvPicPr>
        <p:blipFill rotWithShape="1">
          <a:blip r:embed="rId4">
            <a:alphaModFix/>
          </a:blip>
          <a:srcRect b="0" l="0" r="1603" t="0"/>
          <a:stretch/>
        </p:blipFill>
        <p:spPr>
          <a:xfrm>
            <a:off x="3638451" y="1666986"/>
            <a:ext cx="154926" cy="156989"/>
          </a:xfrm>
          <a:prstGeom prst="rect">
            <a:avLst/>
          </a:prstGeom>
          <a:noFill/>
          <a:ln>
            <a:noFill/>
          </a:ln>
        </p:spPr>
      </p:pic>
      <p:sp>
        <p:nvSpPr>
          <p:cNvPr id="1173" name="Google Shape;1173;p64"/>
          <p:cNvSpPr txBox="1"/>
          <p:nvPr/>
        </p:nvSpPr>
        <p:spPr>
          <a:xfrm>
            <a:off x="3606916" y="1333049"/>
            <a:ext cx="1846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1174" name="Google Shape;1174;p64"/>
          <p:cNvSpPr txBox="1"/>
          <p:nvPr/>
        </p:nvSpPr>
        <p:spPr>
          <a:xfrm>
            <a:off x="4149432" y="706336"/>
            <a:ext cx="7668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175" name="Google Shape;1175;p64"/>
          <p:cNvSpPr txBox="1"/>
          <p:nvPr/>
        </p:nvSpPr>
        <p:spPr>
          <a:xfrm>
            <a:off x="3681103" y="159116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176" name="Google Shape;1176;p64"/>
          <p:cNvSpPr/>
          <p:nvPr/>
        </p:nvSpPr>
        <p:spPr>
          <a:xfrm>
            <a:off x="4601550" y="1176925"/>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1177" name="Google Shape;1177;p64"/>
          <p:cNvSpPr/>
          <p:nvPr/>
        </p:nvSpPr>
        <p:spPr>
          <a:xfrm>
            <a:off x="3998628" y="3440261"/>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4"/>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179" name="Google Shape;1179;p64"/>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180" name="Google Shape;1180;p64"/>
          <p:cNvSpPr/>
          <p:nvPr/>
        </p:nvSpPr>
        <p:spPr>
          <a:xfrm>
            <a:off x="4831253" y="3440248"/>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4"/>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182" name="Google Shape;1182;p64"/>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183" name="Google Shape;1183;p64"/>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Editing Appointment Details</a:t>
            </a:r>
            <a:endParaRPr/>
          </a:p>
        </p:txBody>
      </p:sp>
      <p:sp>
        <p:nvSpPr>
          <p:cNvPr id="1184" name="Google Shape;1184;p64"/>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page represents where a customer can edit their appointment details. Page should have information from left to right in editable format. Customer can click an area, edit and confirm edit of details by saving.</a:t>
            </a:r>
            <a:endParaRPr sz="900">
              <a:solidFill>
                <a:schemeClr val="dk1"/>
              </a:solidFill>
            </a:endParaRPr>
          </a:p>
        </p:txBody>
      </p:sp>
      <p:sp>
        <p:nvSpPr>
          <p:cNvPr id="1185" name="Google Shape;1185;p64"/>
          <p:cNvSpPr txBox="1"/>
          <p:nvPr/>
        </p:nvSpPr>
        <p:spPr>
          <a:xfrm>
            <a:off x="4269638" y="15522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1186" name="Google Shape;1186;p64"/>
          <p:cNvSpPr/>
          <p:nvPr/>
        </p:nvSpPr>
        <p:spPr>
          <a:xfrm>
            <a:off x="4149436" y="1591149"/>
            <a:ext cx="2490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7" name="Google Shape;1187;p64"/>
          <p:cNvGrpSpPr/>
          <p:nvPr/>
        </p:nvGrpSpPr>
        <p:grpSpPr>
          <a:xfrm>
            <a:off x="3596550" y="4284550"/>
            <a:ext cx="1950900" cy="360000"/>
            <a:chOff x="3596550" y="4284550"/>
            <a:chExt cx="1950900" cy="360000"/>
          </a:xfrm>
        </p:grpSpPr>
        <p:grpSp>
          <p:nvGrpSpPr>
            <p:cNvPr id="1188" name="Google Shape;1188;p64"/>
            <p:cNvGrpSpPr/>
            <p:nvPr/>
          </p:nvGrpSpPr>
          <p:grpSpPr>
            <a:xfrm>
              <a:off x="3596550" y="4284550"/>
              <a:ext cx="1950900" cy="360000"/>
              <a:chOff x="3596550" y="4284550"/>
              <a:chExt cx="1950900" cy="360000"/>
            </a:xfrm>
          </p:grpSpPr>
          <p:sp>
            <p:nvSpPr>
              <p:cNvPr id="1189" name="Google Shape;1189;p6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0" name="Google Shape;1190;p64"/>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1191" name="Google Shape;1191;p64"/>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1192" name="Google Shape;1192;p64"/>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1193" name="Google Shape;1193;p64"/>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1194" name="Google Shape;1194;p64"/>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1195" name="Google Shape;1195;p64"/>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1196" name="Google Shape;1196;p64"/>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
        <p:nvSpPr>
          <p:cNvPr id="1197" name="Google Shape;1197;p64"/>
          <p:cNvSpPr/>
          <p:nvPr/>
        </p:nvSpPr>
        <p:spPr>
          <a:xfrm>
            <a:off x="3586200" y="351300"/>
            <a:ext cx="1950900" cy="4267800"/>
          </a:xfrm>
          <a:prstGeom prst="roundRect">
            <a:avLst>
              <a:gd fmla="val 8873" name="adj"/>
            </a:avLst>
          </a:prstGeom>
          <a:solidFill>
            <a:schemeClr val="lt1"/>
          </a:solidFill>
          <a:ln>
            <a:noFill/>
          </a:ln>
        </p:spPr>
        <p:txBody>
          <a:bodyPr anchorCtr="0" anchor="ctr" bIns="91425" lIns="91425" spcFirstLastPara="1" rIns="91425" wrap="square" tIns="91425">
            <a:noAutofit/>
          </a:bodyPr>
          <a:lstStyle/>
          <a:p>
            <a:pPr indent="0" lvl="0" marL="0" rtl="0" algn="l">
              <a:lnSpc>
                <a:spcPct val="18000"/>
              </a:lnSpc>
              <a:spcBef>
                <a:spcPts val="0"/>
              </a:spcBef>
              <a:spcAft>
                <a:spcPts val="0"/>
              </a:spcAft>
              <a:buNone/>
            </a:pPr>
            <a:r>
              <a:rPr lang="en" sz="1000"/>
              <a:t>Date</a:t>
            </a:r>
            <a:endParaRPr sz="1000"/>
          </a:p>
          <a:p>
            <a:pPr indent="0" lvl="0" marL="0" rtl="0" algn="l">
              <a:lnSpc>
                <a:spcPct val="18000"/>
              </a:lnSpc>
              <a:spcBef>
                <a:spcPts val="0"/>
              </a:spcBef>
              <a:spcAft>
                <a:spcPts val="0"/>
              </a:spcAft>
              <a:buNone/>
            </a:pPr>
            <a:r>
              <a:rPr lang="en" sz="1000"/>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Start Time</a:t>
            </a:r>
            <a:endParaRPr sz="1000"/>
          </a:p>
          <a:p>
            <a:pPr indent="0" lvl="0" marL="0" rtl="0" algn="l">
              <a:lnSpc>
                <a:spcPct val="18000"/>
              </a:lnSpc>
              <a:spcBef>
                <a:spcPts val="0"/>
              </a:spcBef>
              <a:spcAft>
                <a:spcPts val="0"/>
              </a:spcAft>
              <a:buClr>
                <a:schemeClr val="dk1"/>
              </a:buClr>
              <a:buSzPts val="1100"/>
              <a:buFont typeface="Arial"/>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Crew Size</a:t>
            </a:r>
            <a:endParaRPr sz="1000"/>
          </a:p>
          <a:p>
            <a:pPr indent="0" lvl="0" marL="0" rtl="0" algn="l">
              <a:lnSpc>
                <a:spcPct val="18000"/>
              </a:lnSpc>
              <a:spcBef>
                <a:spcPts val="0"/>
              </a:spcBef>
              <a:spcAft>
                <a:spcPts val="0"/>
              </a:spcAft>
              <a:buClr>
                <a:schemeClr val="dk1"/>
              </a:buClr>
              <a:buSzPts val="1100"/>
              <a:buFont typeface="Arial"/>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Hours Needed</a:t>
            </a:r>
            <a:endParaRPr sz="1000"/>
          </a:p>
          <a:p>
            <a:pPr indent="0" lvl="0" marL="0" rtl="0" algn="l">
              <a:lnSpc>
                <a:spcPct val="18000"/>
              </a:lnSpc>
              <a:spcBef>
                <a:spcPts val="0"/>
              </a:spcBef>
              <a:spcAft>
                <a:spcPts val="0"/>
              </a:spcAft>
              <a:buClr>
                <a:schemeClr val="dk1"/>
              </a:buClr>
              <a:buSzPts val="1100"/>
              <a:buFont typeface="Arial"/>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Service Type</a:t>
            </a:r>
            <a:endParaRPr sz="1000"/>
          </a:p>
          <a:p>
            <a:pPr indent="0" lvl="0" marL="0" rtl="0" algn="l">
              <a:lnSpc>
                <a:spcPct val="18000"/>
              </a:lnSpc>
              <a:spcBef>
                <a:spcPts val="0"/>
              </a:spcBef>
              <a:spcAft>
                <a:spcPts val="0"/>
              </a:spcAft>
              <a:buClr>
                <a:schemeClr val="dk1"/>
              </a:buClr>
              <a:buSzPts val="1100"/>
              <a:buFont typeface="Arial"/>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Job Size</a:t>
            </a:r>
            <a:endParaRPr sz="1000"/>
          </a:p>
          <a:p>
            <a:pPr indent="0" lvl="0" marL="0" rtl="0" algn="l">
              <a:lnSpc>
                <a:spcPct val="18000"/>
              </a:lnSpc>
              <a:spcBef>
                <a:spcPts val="0"/>
              </a:spcBef>
              <a:spcAft>
                <a:spcPts val="0"/>
              </a:spcAft>
              <a:buClr>
                <a:schemeClr val="dk1"/>
              </a:buClr>
              <a:buSzPts val="1100"/>
              <a:buFont typeface="Arial"/>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Customer Name</a:t>
            </a:r>
            <a:endParaRPr sz="1000"/>
          </a:p>
          <a:p>
            <a:pPr indent="0" lvl="0" marL="0" rtl="0" algn="l">
              <a:lnSpc>
                <a:spcPct val="18000"/>
              </a:lnSpc>
              <a:spcBef>
                <a:spcPts val="0"/>
              </a:spcBef>
              <a:spcAft>
                <a:spcPts val="0"/>
              </a:spcAft>
              <a:buClr>
                <a:schemeClr val="dk1"/>
              </a:buClr>
              <a:buSzPts val="1100"/>
              <a:buFont typeface="Arial"/>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t/>
            </a:r>
            <a:endParaRPr sz="1000"/>
          </a:p>
          <a:p>
            <a:pPr indent="0" lvl="0" marL="0" rtl="0" algn="l">
              <a:lnSpc>
                <a:spcPct val="18000"/>
              </a:lnSpc>
              <a:spcBef>
                <a:spcPts val="0"/>
              </a:spcBef>
              <a:spcAft>
                <a:spcPts val="0"/>
              </a:spcAft>
              <a:buNone/>
            </a:pPr>
            <a:r>
              <a:t/>
            </a:r>
            <a:endParaRPr sz="1000"/>
          </a:p>
          <a:p>
            <a:pPr indent="0" lvl="0" marL="0" rtl="0" algn="l">
              <a:lnSpc>
                <a:spcPct val="18000"/>
              </a:lnSpc>
              <a:spcBef>
                <a:spcPts val="0"/>
              </a:spcBef>
              <a:spcAft>
                <a:spcPts val="0"/>
              </a:spcAft>
              <a:buNone/>
            </a:pPr>
            <a:r>
              <a:t/>
            </a:r>
            <a:endParaRPr sz="1000"/>
          </a:p>
          <a:p>
            <a:pPr indent="0" lvl="0" marL="0" rtl="0" algn="l">
              <a:lnSpc>
                <a:spcPct val="18000"/>
              </a:lnSpc>
              <a:spcBef>
                <a:spcPts val="0"/>
              </a:spcBef>
              <a:spcAft>
                <a:spcPts val="0"/>
              </a:spcAft>
              <a:buNone/>
            </a:pPr>
            <a:r>
              <a:rPr lang="en" sz="1000"/>
              <a:t>Customer #</a:t>
            </a:r>
            <a:endParaRPr sz="1000"/>
          </a:p>
          <a:p>
            <a:pPr indent="0" lvl="0" marL="0" rtl="0" algn="l">
              <a:lnSpc>
                <a:spcPct val="18000"/>
              </a:lnSpc>
              <a:spcBef>
                <a:spcPts val="0"/>
              </a:spcBef>
              <a:spcAft>
                <a:spcPts val="0"/>
              </a:spcAft>
              <a:buClr>
                <a:schemeClr val="dk1"/>
              </a:buClr>
              <a:buSzPts val="1100"/>
              <a:buFont typeface="Arial"/>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Address #1</a:t>
            </a:r>
            <a:endParaRPr sz="1000"/>
          </a:p>
          <a:p>
            <a:pPr indent="0" lvl="0" marL="0" rtl="0" algn="l">
              <a:lnSpc>
                <a:spcPct val="18000"/>
              </a:lnSpc>
              <a:spcBef>
                <a:spcPts val="0"/>
              </a:spcBef>
              <a:spcAft>
                <a:spcPts val="0"/>
              </a:spcAft>
              <a:buClr>
                <a:schemeClr val="dk1"/>
              </a:buClr>
              <a:buSzPts val="1100"/>
              <a:buFont typeface="Arial"/>
              <a:buNone/>
            </a:pPr>
            <a:r>
              <a:rPr lang="en" sz="1000">
                <a:solidFill>
                  <a:schemeClr val="dk1"/>
                </a:solidFill>
              </a:rPr>
              <a:t>________________________</a:t>
            </a:r>
            <a:endParaRPr sz="1000"/>
          </a:p>
        </p:txBody>
      </p:sp>
      <p:sp>
        <p:nvSpPr>
          <p:cNvPr id="1198" name="Google Shape;1198;p64"/>
          <p:cNvSpPr txBox="1"/>
          <p:nvPr/>
        </p:nvSpPr>
        <p:spPr>
          <a:xfrm>
            <a:off x="3638450" y="452225"/>
            <a:ext cx="17766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Appointment</a:t>
            </a:r>
            <a:r>
              <a:rPr lang="en" sz="1000"/>
              <a:t> Details</a:t>
            </a:r>
            <a:endParaRPr sz="1000"/>
          </a:p>
        </p:txBody>
      </p:sp>
      <p:sp>
        <p:nvSpPr>
          <p:cNvPr id="1199" name="Google Shape;1199;p64"/>
          <p:cNvSpPr/>
          <p:nvPr/>
        </p:nvSpPr>
        <p:spPr>
          <a:xfrm>
            <a:off x="4088700" y="4284550"/>
            <a:ext cx="966600" cy="220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Save</a:t>
            </a:r>
            <a:endParaRPr sz="900"/>
          </a:p>
        </p:txBody>
      </p:sp>
      <p:sp>
        <p:nvSpPr>
          <p:cNvPr id="1200" name="Google Shape;1200;p64"/>
          <p:cNvSpPr txBox="1"/>
          <p:nvPr/>
        </p:nvSpPr>
        <p:spPr>
          <a:xfrm>
            <a:off x="3533925" y="486725"/>
            <a:ext cx="6870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&lt;&lt;&lt;Back</a:t>
            </a:r>
            <a:endParaRPr sz="600"/>
          </a:p>
        </p:txBody>
      </p:sp>
      <p:sp>
        <p:nvSpPr>
          <p:cNvPr id="1201" name="Google Shape;1201;p64"/>
          <p:cNvSpPr txBox="1"/>
          <p:nvPr/>
        </p:nvSpPr>
        <p:spPr>
          <a:xfrm>
            <a:off x="3977700" y="3939813"/>
            <a:ext cx="11679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Need to cancel? </a:t>
            </a:r>
            <a:r>
              <a:rPr lang="en" sz="600" u="sng"/>
              <a:t>Click here. </a:t>
            </a:r>
            <a:endParaRPr sz="600" u="sng"/>
          </a:p>
        </p:txBody>
      </p:sp>
      <p:sp>
        <p:nvSpPr>
          <p:cNvPr id="1202" name="Google Shape;1202;p64"/>
          <p:cNvSpPr/>
          <p:nvPr/>
        </p:nvSpPr>
        <p:spPr>
          <a:xfrm>
            <a:off x="3596550" y="3545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4"/>
          <p:cNvSpPr/>
          <p:nvPr/>
        </p:nvSpPr>
        <p:spPr>
          <a:xfrm>
            <a:off x="3632850" y="729175"/>
            <a:ext cx="1878300" cy="3250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rPr>
              <a:t>We understand things come up, would you like to reschedule?</a:t>
            </a:r>
            <a:endParaRPr sz="1200">
              <a:solidFill>
                <a:srgbClr val="000000"/>
              </a:solidFill>
            </a:endParaRPr>
          </a:p>
          <a:p>
            <a:pPr indent="0" lvl="0" marL="0" rtl="0" algn="l">
              <a:spcBef>
                <a:spcPts val="0"/>
              </a:spcBef>
              <a:spcAft>
                <a:spcPts val="0"/>
              </a:spcAft>
              <a:buNone/>
            </a:pPr>
            <a:r>
              <a:t/>
            </a:r>
            <a:endParaRPr/>
          </a:p>
        </p:txBody>
      </p:sp>
      <p:sp>
        <p:nvSpPr>
          <p:cNvPr id="1204" name="Google Shape;1204;p64"/>
          <p:cNvSpPr txBox="1"/>
          <p:nvPr/>
        </p:nvSpPr>
        <p:spPr>
          <a:xfrm>
            <a:off x="4572000" y="2595400"/>
            <a:ext cx="7014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No, Cancel</a:t>
            </a:r>
            <a:endParaRPr sz="700"/>
          </a:p>
        </p:txBody>
      </p:sp>
      <p:sp>
        <p:nvSpPr>
          <p:cNvPr id="1205" name="Google Shape;1205;p64"/>
          <p:cNvSpPr txBox="1"/>
          <p:nvPr/>
        </p:nvSpPr>
        <p:spPr>
          <a:xfrm>
            <a:off x="3914900" y="2595400"/>
            <a:ext cx="5943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Yes</a:t>
            </a:r>
            <a:endParaRPr sz="7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pic>
        <p:nvPicPr>
          <p:cNvPr id="1210" name="Google Shape;1210;p65"/>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1211" name="Google Shape;1211;p65"/>
          <p:cNvGrpSpPr/>
          <p:nvPr/>
        </p:nvGrpSpPr>
        <p:grpSpPr>
          <a:xfrm>
            <a:off x="3586200" y="2998825"/>
            <a:ext cx="1950900" cy="320100"/>
            <a:chOff x="3586200" y="3404100"/>
            <a:chExt cx="1950900" cy="320100"/>
          </a:xfrm>
        </p:grpSpPr>
        <p:sp>
          <p:nvSpPr>
            <p:cNvPr id="1212" name="Google Shape;1212;p65"/>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213" name="Google Shape;1213;p65"/>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4" name="Google Shape;1214;p65"/>
          <p:cNvSpPr/>
          <p:nvPr/>
        </p:nvSpPr>
        <p:spPr>
          <a:xfrm>
            <a:off x="3586200" y="3871271"/>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1215" name="Google Shape;1215;p65"/>
          <p:cNvSpPr/>
          <p:nvPr/>
        </p:nvSpPr>
        <p:spPr>
          <a:xfrm>
            <a:off x="3577197" y="641036"/>
            <a:ext cx="19689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5"/>
          <p:cNvSpPr/>
          <p:nvPr/>
        </p:nvSpPr>
        <p:spPr>
          <a:xfrm>
            <a:off x="3577197" y="1370824"/>
            <a:ext cx="19689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7" name="Google Shape;1217;p65"/>
          <p:cNvPicPr preferRelativeResize="0"/>
          <p:nvPr/>
        </p:nvPicPr>
        <p:blipFill rotWithShape="1">
          <a:blip r:embed="rId4">
            <a:alphaModFix/>
          </a:blip>
          <a:srcRect b="0" l="0" r="1603" t="0"/>
          <a:stretch/>
        </p:blipFill>
        <p:spPr>
          <a:xfrm>
            <a:off x="3638451" y="1666986"/>
            <a:ext cx="154926" cy="156989"/>
          </a:xfrm>
          <a:prstGeom prst="rect">
            <a:avLst/>
          </a:prstGeom>
          <a:noFill/>
          <a:ln>
            <a:noFill/>
          </a:ln>
        </p:spPr>
      </p:pic>
      <p:sp>
        <p:nvSpPr>
          <p:cNvPr id="1218" name="Google Shape;1218;p65"/>
          <p:cNvSpPr txBox="1"/>
          <p:nvPr/>
        </p:nvSpPr>
        <p:spPr>
          <a:xfrm>
            <a:off x="3606916" y="1333049"/>
            <a:ext cx="1846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1219" name="Google Shape;1219;p65"/>
          <p:cNvSpPr txBox="1"/>
          <p:nvPr/>
        </p:nvSpPr>
        <p:spPr>
          <a:xfrm>
            <a:off x="4149432" y="706336"/>
            <a:ext cx="7668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220" name="Google Shape;1220;p65"/>
          <p:cNvSpPr txBox="1"/>
          <p:nvPr/>
        </p:nvSpPr>
        <p:spPr>
          <a:xfrm>
            <a:off x="3681103" y="159116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221" name="Google Shape;1221;p65"/>
          <p:cNvSpPr/>
          <p:nvPr/>
        </p:nvSpPr>
        <p:spPr>
          <a:xfrm>
            <a:off x="4601550" y="1176925"/>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1222" name="Google Shape;1222;p65"/>
          <p:cNvSpPr/>
          <p:nvPr/>
        </p:nvSpPr>
        <p:spPr>
          <a:xfrm>
            <a:off x="3998628" y="3440261"/>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5"/>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224" name="Google Shape;1224;p65"/>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225" name="Google Shape;1225;p65"/>
          <p:cNvSpPr/>
          <p:nvPr/>
        </p:nvSpPr>
        <p:spPr>
          <a:xfrm>
            <a:off x="4831253" y="3440248"/>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5"/>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227" name="Google Shape;1227;p65"/>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228" name="Google Shape;1228;p6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Editing Appointment Details</a:t>
            </a:r>
            <a:endParaRPr/>
          </a:p>
        </p:txBody>
      </p:sp>
      <p:sp>
        <p:nvSpPr>
          <p:cNvPr id="1229" name="Google Shape;1229;p65"/>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page represents where a customer can edit their appointment details. Page should have information from left to right in editable format. Customer can click an area, edit and confirm edit of details by saving.</a:t>
            </a:r>
            <a:endParaRPr sz="900">
              <a:solidFill>
                <a:schemeClr val="dk1"/>
              </a:solidFill>
            </a:endParaRPr>
          </a:p>
        </p:txBody>
      </p:sp>
      <p:sp>
        <p:nvSpPr>
          <p:cNvPr id="1230" name="Google Shape;1230;p65"/>
          <p:cNvSpPr txBox="1"/>
          <p:nvPr/>
        </p:nvSpPr>
        <p:spPr>
          <a:xfrm>
            <a:off x="4269638" y="15522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1231" name="Google Shape;1231;p65"/>
          <p:cNvSpPr/>
          <p:nvPr/>
        </p:nvSpPr>
        <p:spPr>
          <a:xfrm>
            <a:off x="4149436" y="1591149"/>
            <a:ext cx="2490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2" name="Google Shape;1232;p65"/>
          <p:cNvGrpSpPr/>
          <p:nvPr/>
        </p:nvGrpSpPr>
        <p:grpSpPr>
          <a:xfrm>
            <a:off x="3596550" y="4284550"/>
            <a:ext cx="1950900" cy="360000"/>
            <a:chOff x="3596550" y="4284550"/>
            <a:chExt cx="1950900" cy="360000"/>
          </a:xfrm>
        </p:grpSpPr>
        <p:grpSp>
          <p:nvGrpSpPr>
            <p:cNvPr id="1233" name="Google Shape;1233;p65"/>
            <p:cNvGrpSpPr/>
            <p:nvPr/>
          </p:nvGrpSpPr>
          <p:grpSpPr>
            <a:xfrm>
              <a:off x="3596550" y="4284550"/>
              <a:ext cx="1950900" cy="360000"/>
              <a:chOff x="3596550" y="4284550"/>
              <a:chExt cx="1950900" cy="360000"/>
            </a:xfrm>
          </p:grpSpPr>
          <p:sp>
            <p:nvSpPr>
              <p:cNvPr id="1234" name="Google Shape;1234;p6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5" name="Google Shape;1235;p65"/>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1236" name="Google Shape;1236;p65"/>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1237" name="Google Shape;1237;p65"/>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1238" name="Google Shape;1238;p65"/>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1239" name="Google Shape;1239;p65"/>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1240" name="Google Shape;1240;p65"/>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1241" name="Google Shape;1241;p65"/>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
        <p:nvSpPr>
          <p:cNvPr id="1242" name="Google Shape;1242;p65"/>
          <p:cNvSpPr/>
          <p:nvPr/>
        </p:nvSpPr>
        <p:spPr>
          <a:xfrm>
            <a:off x="3586200" y="351300"/>
            <a:ext cx="1950900" cy="4267800"/>
          </a:xfrm>
          <a:prstGeom prst="roundRect">
            <a:avLst>
              <a:gd fmla="val 8873" name="adj"/>
            </a:avLst>
          </a:prstGeom>
          <a:solidFill>
            <a:schemeClr val="lt1"/>
          </a:solidFill>
          <a:ln>
            <a:noFill/>
          </a:ln>
        </p:spPr>
        <p:txBody>
          <a:bodyPr anchorCtr="0" anchor="ctr" bIns="91425" lIns="91425" spcFirstLastPara="1" rIns="91425" wrap="square" tIns="91425">
            <a:noAutofit/>
          </a:bodyPr>
          <a:lstStyle/>
          <a:p>
            <a:pPr indent="0" lvl="0" marL="0" rtl="0" algn="l">
              <a:lnSpc>
                <a:spcPct val="18000"/>
              </a:lnSpc>
              <a:spcBef>
                <a:spcPts val="0"/>
              </a:spcBef>
              <a:spcAft>
                <a:spcPts val="0"/>
              </a:spcAft>
              <a:buNone/>
            </a:pPr>
            <a:r>
              <a:rPr lang="en" sz="1000"/>
              <a:t>Date</a:t>
            </a:r>
            <a:endParaRPr sz="1000"/>
          </a:p>
          <a:p>
            <a:pPr indent="0" lvl="0" marL="0" rtl="0" algn="l">
              <a:lnSpc>
                <a:spcPct val="18000"/>
              </a:lnSpc>
              <a:spcBef>
                <a:spcPts val="0"/>
              </a:spcBef>
              <a:spcAft>
                <a:spcPts val="0"/>
              </a:spcAft>
              <a:buNone/>
            </a:pPr>
            <a:r>
              <a:rPr lang="en" sz="1000"/>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Start Time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Crew Size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Hours Needed</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Service Type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Job Size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Customer Name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t/>
            </a:r>
            <a:endParaRPr sz="1000"/>
          </a:p>
          <a:p>
            <a:pPr indent="0" lvl="0" marL="0" rtl="0" algn="l">
              <a:lnSpc>
                <a:spcPct val="18000"/>
              </a:lnSpc>
              <a:spcBef>
                <a:spcPts val="0"/>
              </a:spcBef>
              <a:spcAft>
                <a:spcPts val="0"/>
              </a:spcAft>
              <a:buNone/>
            </a:pPr>
            <a:r>
              <a:t/>
            </a:r>
            <a:endParaRPr sz="1000"/>
          </a:p>
          <a:p>
            <a:pPr indent="0" lvl="0" marL="0" rtl="0" algn="l">
              <a:lnSpc>
                <a:spcPct val="18000"/>
              </a:lnSpc>
              <a:spcBef>
                <a:spcPts val="0"/>
              </a:spcBef>
              <a:spcAft>
                <a:spcPts val="0"/>
              </a:spcAft>
              <a:buNone/>
            </a:pPr>
            <a:r>
              <a:t/>
            </a:r>
            <a:endParaRPr sz="1000"/>
          </a:p>
          <a:p>
            <a:pPr indent="0" lvl="0" marL="0" rtl="0" algn="l">
              <a:lnSpc>
                <a:spcPct val="18000"/>
              </a:lnSpc>
              <a:spcBef>
                <a:spcPts val="0"/>
              </a:spcBef>
              <a:spcAft>
                <a:spcPts val="0"/>
              </a:spcAft>
              <a:buNone/>
            </a:pPr>
            <a:r>
              <a:rPr lang="en" sz="1000"/>
              <a:t>Customer #</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Address #1</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p:txBody>
      </p:sp>
      <p:sp>
        <p:nvSpPr>
          <p:cNvPr id="1243" name="Google Shape;1243;p65"/>
          <p:cNvSpPr txBox="1"/>
          <p:nvPr/>
        </p:nvSpPr>
        <p:spPr>
          <a:xfrm>
            <a:off x="3638450" y="452225"/>
            <a:ext cx="17766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Appointment Details</a:t>
            </a:r>
            <a:endParaRPr sz="1000"/>
          </a:p>
        </p:txBody>
      </p:sp>
      <p:sp>
        <p:nvSpPr>
          <p:cNvPr id="1244" name="Google Shape;1244;p65"/>
          <p:cNvSpPr/>
          <p:nvPr/>
        </p:nvSpPr>
        <p:spPr>
          <a:xfrm>
            <a:off x="4088700" y="4284550"/>
            <a:ext cx="966600" cy="220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Save</a:t>
            </a:r>
            <a:endParaRPr sz="900"/>
          </a:p>
        </p:txBody>
      </p:sp>
      <p:sp>
        <p:nvSpPr>
          <p:cNvPr id="1245" name="Google Shape;1245;p65"/>
          <p:cNvSpPr txBox="1"/>
          <p:nvPr/>
        </p:nvSpPr>
        <p:spPr>
          <a:xfrm>
            <a:off x="3533925" y="486725"/>
            <a:ext cx="6870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&lt;&lt;&lt;Back</a:t>
            </a:r>
            <a:endParaRPr sz="600"/>
          </a:p>
        </p:txBody>
      </p:sp>
      <p:sp>
        <p:nvSpPr>
          <p:cNvPr id="1246" name="Google Shape;1246;p65"/>
          <p:cNvSpPr txBox="1"/>
          <p:nvPr/>
        </p:nvSpPr>
        <p:spPr>
          <a:xfrm>
            <a:off x="3977700" y="3939813"/>
            <a:ext cx="11679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Need to cancel? </a:t>
            </a:r>
            <a:r>
              <a:rPr lang="en" sz="600" u="sng"/>
              <a:t>Click here. </a:t>
            </a:r>
            <a:endParaRPr sz="600" u="sng"/>
          </a:p>
        </p:txBody>
      </p:sp>
      <p:sp>
        <p:nvSpPr>
          <p:cNvPr id="1247" name="Google Shape;1247;p65"/>
          <p:cNvSpPr/>
          <p:nvPr/>
        </p:nvSpPr>
        <p:spPr>
          <a:xfrm>
            <a:off x="3596550" y="3545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5"/>
          <p:cNvSpPr/>
          <p:nvPr/>
        </p:nvSpPr>
        <p:spPr>
          <a:xfrm>
            <a:off x="3632850" y="729175"/>
            <a:ext cx="1878300" cy="3250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rPr>
              <a:t>We understand things come up, would you like to reschedule?</a:t>
            </a:r>
            <a:endParaRPr sz="1200">
              <a:solidFill>
                <a:srgbClr val="000000"/>
              </a:solidFill>
            </a:endParaRPr>
          </a:p>
          <a:p>
            <a:pPr indent="0" lvl="0" marL="0" rtl="0" algn="l">
              <a:spcBef>
                <a:spcPts val="0"/>
              </a:spcBef>
              <a:spcAft>
                <a:spcPts val="0"/>
              </a:spcAft>
              <a:buNone/>
            </a:pPr>
            <a:r>
              <a:t/>
            </a:r>
            <a:endParaRPr/>
          </a:p>
        </p:txBody>
      </p:sp>
      <p:sp>
        <p:nvSpPr>
          <p:cNvPr id="1249" name="Google Shape;1249;p65"/>
          <p:cNvSpPr txBox="1"/>
          <p:nvPr/>
        </p:nvSpPr>
        <p:spPr>
          <a:xfrm>
            <a:off x="4572000" y="2595400"/>
            <a:ext cx="7014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No, Cancel</a:t>
            </a:r>
            <a:endParaRPr sz="700"/>
          </a:p>
        </p:txBody>
      </p:sp>
      <p:sp>
        <p:nvSpPr>
          <p:cNvPr id="1250" name="Google Shape;1250;p65"/>
          <p:cNvSpPr txBox="1"/>
          <p:nvPr/>
        </p:nvSpPr>
        <p:spPr>
          <a:xfrm>
            <a:off x="3914900" y="2595400"/>
            <a:ext cx="5943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Yes</a:t>
            </a:r>
            <a:endParaRPr sz="7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pic>
        <p:nvPicPr>
          <p:cNvPr id="1255" name="Google Shape;1255;p66"/>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1256" name="Google Shape;1256;p66"/>
          <p:cNvGrpSpPr/>
          <p:nvPr/>
        </p:nvGrpSpPr>
        <p:grpSpPr>
          <a:xfrm>
            <a:off x="3586200" y="2998825"/>
            <a:ext cx="1950900" cy="320100"/>
            <a:chOff x="3586200" y="3404100"/>
            <a:chExt cx="1950900" cy="320100"/>
          </a:xfrm>
        </p:grpSpPr>
        <p:sp>
          <p:nvSpPr>
            <p:cNvPr id="1257" name="Google Shape;1257;p66"/>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258" name="Google Shape;1258;p66"/>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9" name="Google Shape;1259;p66"/>
          <p:cNvSpPr/>
          <p:nvPr/>
        </p:nvSpPr>
        <p:spPr>
          <a:xfrm>
            <a:off x="3586200" y="3871271"/>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1260" name="Google Shape;1260;p66"/>
          <p:cNvSpPr/>
          <p:nvPr/>
        </p:nvSpPr>
        <p:spPr>
          <a:xfrm>
            <a:off x="3577197" y="641036"/>
            <a:ext cx="19689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6"/>
          <p:cNvSpPr/>
          <p:nvPr/>
        </p:nvSpPr>
        <p:spPr>
          <a:xfrm>
            <a:off x="3577197" y="1370824"/>
            <a:ext cx="19689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2" name="Google Shape;1262;p66"/>
          <p:cNvPicPr preferRelativeResize="0"/>
          <p:nvPr/>
        </p:nvPicPr>
        <p:blipFill rotWithShape="1">
          <a:blip r:embed="rId4">
            <a:alphaModFix/>
          </a:blip>
          <a:srcRect b="0" l="0" r="1603" t="0"/>
          <a:stretch/>
        </p:blipFill>
        <p:spPr>
          <a:xfrm>
            <a:off x="3638451" y="1666986"/>
            <a:ext cx="154926" cy="156989"/>
          </a:xfrm>
          <a:prstGeom prst="rect">
            <a:avLst/>
          </a:prstGeom>
          <a:noFill/>
          <a:ln>
            <a:noFill/>
          </a:ln>
        </p:spPr>
      </p:pic>
      <p:sp>
        <p:nvSpPr>
          <p:cNvPr id="1263" name="Google Shape;1263;p66"/>
          <p:cNvSpPr txBox="1"/>
          <p:nvPr/>
        </p:nvSpPr>
        <p:spPr>
          <a:xfrm>
            <a:off x="3606916" y="1333049"/>
            <a:ext cx="1846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1264" name="Google Shape;1264;p66"/>
          <p:cNvSpPr txBox="1"/>
          <p:nvPr/>
        </p:nvSpPr>
        <p:spPr>
          <a:xfrm>
            <a:off x="4149432" y="706336"/>
            <a:ext cx="7668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265" name="Google Shape;1265;p66"/>
          <p:cNvSpPr txBox="1"/>
          <p:nvPr/>
        </p:nvSpPr>
        <p:spPr>
          <a:xfrm>
            <a:off x="3681103" y="159116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266" name="Google Shape;1266;p66"/>
          <p:cNvSpPr/>
          <p:nvPr/>
        </p:nvSpPr>
        <p:spPr>
          <a:xfrm>
            <a:off x="4601550" y="1176925"/>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1267" name="Google Shape;1267;p66"/>
          <p:cNvSpPr/>
          <p:nvPr/>
        </p:nvSpPr>
        <p:spPr>
          <a:xfrm>
            <a:off x="3998628" y="3440261"/>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6"/>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269" name="Google Shape;1269;p66"/>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270" name="Google Shape;1270;p66"/>
          <p:cNvSpPr/>
          <p:nvPr/>
        </p:nvSpPr>
        <p:spPr>
          <a:xfrm>
            <a:off x="4831253" y="3440248"/>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6"/>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272" name="Google Shape;1272;p66"/>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273" name="Google Shape;1273;p6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Editing Appointment Details</a:t>
            </a:r>
            <a:endParaRPr/>
          </a:p>
        </p:txBody>
      </p:sp>
      <p:sp>
        <p:nvSpPr>
          <p:cNvPr id="1274" name="Google Shape;1274;p66"/>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page represents where a customer can edit their appointment details. Page should have information from left to right in editable format. Customer can click an area, edit and confirm edit of details by saving.</a:t>
            </a:r>
            <a:endParaRPr sz="900">
              <a:solidFill>
                <a:schemeClr val="dk1"/>
              </a:solidFill>
            </a:endParaRPr>
          </a:p>
        </p:txBody>
      </p:sp>
      <p:sp>
        <p:nvSpPr>
          <p:cNvPr id="1275" name="Google Shape;1275;p66"/>
          <p:cNvSpPr txBox="1"/>
          <p:nvPr/>
        </p:nvSpPr>
        <p:spPr>
          <a:xfrm>
            <a:off x="4269638" y="15522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1276" name="Google Shape;1276;p66"/>
          <p:cNvSpPr/>
          <p:nvPr/>
        </p:nvSpPr>
        <p:spPr>
          <a:xfrm>
            <a:off x="4149436" y="1591149"/>
            <a:ext cx="2490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7" name="Google Shape;1277;p66"/>
          <p:cNvGrpSpPr/>
          <p:nvPr/>
        </p:nvGrpSpPr>
        <p:grpSpPr>
          <a:xfrm>
            <a:off x="3596550" y="4284550"/>
            <a:ext cx="1950900" cy="360000"/>
            <a:chOff x="3596550" y="4284550"/>
            <a:chExt cx="1950900" cy="360000"/>
          </a:xfrm>
        </p:grpSpPr>
        <p:grpSp>
          <p:nvGrpSpPr>
            <p:cNvPr id="1278" name="Google Shape;1278;p66"/>
            <p:cNvGrpSpPr/>
            <p:nvPr/>
          </p:nvGrpSpPr>
          <p:grpSpPr>
            <a:xfrm>
              <a:off x="3596550" y="4284550"/>
              <a:ext cx="1950900" cy="360000"/>
              <a:chOff x="3596550" y="4284550"/>
              <a:chExt cx="1950900" cy="360000"/>
            </a:xfrm>
          </p:grpSpPr>
          <p:sp>
            <p:nvSpPr>
              <p:cNvPr id="1279" name="Google Shape;1279;p6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0" name="Google Shape;1280;p66"/>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1281" name="Google Shape;1281;p66"/>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1282" name="Google Shape;1282;p66"/>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1283" name="Google Shape;1283;p66"/>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1284" name="Google Shape;1284;p66"/>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1285" name="Google Shape;1285;p66"/>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1286" name="Google Shape;1286;p66"/>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
        <p:nvSpPr>
          <p:cNvPr id="1287" name="Google Shape;1287;p66"/>
          <p:cNvSpPr/>
          <p:nvPr/>
        </p:nvSpPr>
        <p:spPr>
          <a:xfrm>
            <a:off x="3586200" y="351300"/>
            <a:ext cx="1950900" cy="4267800"/>
          </a:xfrm>
          <a:prstGeom prst="roundRect">
            <a:avLst>
              <a:gd fmla="val 8873" name="adj"/>
            </a:avLst>
          </a:prstGeom>
          <a:solidFill>
            <a:schemeClr val="lt1"/>
          </a:solidFill>
          <a:ln>
            <a:noFill/>
          </a:ln>
        </p:spPr>
        <p:txBody>
          <a:bodyPr anchorCtr="0" anchor="ctr" bIns="91425" lIns="91425" spcFirstLastPara="1" rIns="91425" wrap="square" tIns="91425">
            <a:noAutofit/>
          </a:bodyPr>
          <a:lstStyle/>
          <a:p>
            <a:pPr indent="0" lvl="0" marL="0" rtl="0" algn="l">
              <a:lnSpc>
                <a:spcPct val="18000"/>
              </a:lnSpc>
              <a:spcBef>
                <a:spcPts val="0"/>
              </a:spcBef>
              <a:spcAft>
                <a:spcPts val="0"/>
              </a:spcAft>
              <a:buNone/>
            </a:pPr>
            <a:r>
              <a:rPr lang="en" sz="1000"/>
              <a:t>Date</a:t>
            </a:r>
            <a:endParaRPr sz="1000"/>
          </a:p>
          <a:p>
            <a:pPr indent="0" lvl="0" marL="0" rtl="0" algn="l">
              <a:lnSpc>
                <a:spcPct val="18000"/>
              </a:lnSpc>
              <a:spcBef>
                <a:spcPts val="0"/>
              </a:spcBef>
              <a:spcAft>
                <a:spcPts val="0"/>
              </a:spcAft>
              <a:buNone/>
            </a:pPr>
            <a:r>
              <a:rPr lang="en" sz="1000"/>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Start Time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Crew Size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Hours Needed</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Service Type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Job Size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Customer Name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t/>
            </a:r>
            <a:endParaRPr sz="1000"/>
          </a:p>
          <a:p>
            <a:pPr indent="0" lvl="0" marL="0" rtl="0" algn="l">
              <a:lnSpc>
                <a:spcPct val="18000"/>
              </a:lnSpc>
              <a:spcBef>
                <a:spcPts val="0"/>
              </a:spcBef>
              <a:spcAft>
                <a:spcPts val="0"/>
              </a:spcAft>
              <a:buNone/>
            </a:pPr>
            <a:r>
              <a:t/>
            </a:r>
            <a:endParaRPr sz="1000"/>
          </a:p>
          <a:p>
            <a:pPr indent="0" lvl="0" marL="0" rtl="0" algn="l">
              <a:lnSpc>
                <a:spcPct val="18000"/>
              </a:lnSpc>
              <a:spcBef>
                <a:spcPts val="0"/>
              </a:spcBef>
              <a:spcAft>
                <a:spcPts val="0"/>
              </a:spcAft>
              <a:buNone/>
            </a:pPr>
            <a:r>
              <a:t/>
            </a:r>
            <a:endParaRPr sz="1000"/>
          </a:p>
          <a:p>
            <a:pPr indent="0" lvl="0" marL="0" rtl="0" algn="l">
              <a:lnSpc>
                <a:spcPct val="18000"/>
              </a:lnSpc>
              <a:spcBef>
                <a:spcPts val="0"/>
              </a:spcBef>
              <a:spcAft>
                <a:spcPts val="0"/>
              </a:spcAft>
              <a:buNone/>
            </a:pPr>
            <a:r>
              <a:rPr lang="en" sz="1000"/>
              <a:t>Customer #</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Address #1</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p:txBody>
      </p:sp>
      <p:sp>
        <p:nvSpPr>
          <p:cNvPr id="1288" name="Google Shape;1288;p66"/>
          <p:cNvSpPr txBox="1"/>
          <p:nvPr/>
        </p:nvSpPr>
        <p:spPr>
          <a:xfrm>
            <a:off x="3638450" y="452225"/>
            <a:ext cx="17766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Appointment Details</a:t>
            </a:r>
            <a:endParaRPr sz="1000"/>
          </a:p>
        </p:txBody>
      </p:sp>
      <p:sp>
        <p:nvSpPr>
          <p:cNvPr id="1289" name="Google Shape;1289;p66"/>
          <p:cNvSpPr/>
          <p:nvPr/>
        </p:nvSpPr>
        <p:spPr>
          <a:xfrm>
            <a:off x="4088700" y="4284550"/>
            <a:ext cx="966600" cy="220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Save</a:t>
            </a:r>
            <a:endParaRPr sz="900"/>
          </a:p>
        </p:txBody>
      </p:sp>
      <p:sp>
        <p:nvSpPr>
          <p:cNvPr id="1290" name="Google Shape;1290;p66"/>
          <p:cNvSpPr txBox="1"/>
          <p:nvPr/>
        </p:nvSpPr>
        <p:spPr>
          <a:xfrm>
            <a:off x="3533925" y="486725"/>
            <a:ext cx="6870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&lt;&lt;&lt;Back</a:t>
            </a:r>
            <a:endParaRPr sz="600"/>
          </a:p>
        </p:txBody>
      </p:sp>
      <p:sp>
        <p:nvSpPr>
          <p:cNvPr id="1291" name="Google Shape;1291;p66"/>
          <p:cNvSpPr txBox="1"/>
          <p:nvPr/>
        </p:nvSpPr>
        <p:spPr>
          <a:xfrm>
            <a:off x="3977700" y="3939813"/>
            <a:ext cx="11679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Need to cancel? </a:t>
            </a:r>
            <a:r>
              <a:rPr lang="en" sz="600" u="sng"/>
              <a:t>Click here. </a:t>
            </a:r>
            <a:endParaRPr sz="600" u="sng"/>
          </a:p>
        </p:txBody>
      </p:sp>
      <p:sp>
        <p:nvSpPr>
          <p:cNvPr id="1292" name="Google Shape;1292;p66"/>
          <p:cNvSpPr/>
          <p:nvPr/>
        </p:nvSpPr>
        <p:spPr>
          <a:xfrm>
            <a:off x="3596550" y="3545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6"/>
          <p:cNvSpPr/>
          <p:nvPr/>
        </p:nvSpPr>
        <p:spPr>
          <a:xfrm>
            <a:off x="3632850" y="729175"/>
            <a:ext cx="1878300" cy="3250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rPr>
              <a:t>We really would love to work with you. We’d like to offer you an additional 5% off to let us help.</a:t>
            </a:r>
            <a:endParaRPr sz="1200">
              <a:solidFill>
                <a:srgbClr val="000000"/>
              </a:solidFill>
            </a:endParaRPr>
          </a:p>
          <a:p>
            <a:pPr indent="0" lvl="0" marL="0" rtl="0" algn="l">
              <a:spcBef>
                <a:spcPts val="0"/>
              </a:spcBef>
              <a:spcAft>
                <a:spcPts val="0"/>
              </a:spcAft>
              <a:buNone/>
            </a:pPr>
            <a:r>
              <a:t/>
            </a:r>
            <a:endParaRPr/>
          </a:p>
        </p:txBody>
      </p:sp>
      <p:sp>
        <p:nvSpPr>
          <p:cNvPr id="1294" name="Google Shape;1294;p66"/>
          <p:cNvSpPr txBox="1"/>
          <p:nvPr/>
        </p:nvSpPr>
        <p:spPr>
          <a:xfrm>
            <a:off x="4539625" y="3105525"/>
            <a:ext cx="9714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No, thanks cancel</a:t>
            </a:r>
            <a:endParaRPr sz="700"/>
          </a:p>
        </p:txBody>
      </p:sp>
      <p:sp>
        <p:nvSpPr>
          <p:cNvPr id="1295" name="Google Shape;1295;p66"/>
          <p:cNvSpPr txBox="1"/>
          <p:nvPr/>
        </p:nvSpPr>
        <p:spPr>
          <a:xfrm>
            <a:off x="3823150" y="3108513"/>
            <a:ext cx="5943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Yes</a:t>
            </a:r>
            <a:endParaRPr sz="7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pic>
        <p:nvPicPr>
          <p:cNvPr id="1300" name="Google Shape;1300;p67"/>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1301" name="Google Shape;1301;p67"/>
          <p:cNvGrpSpPr/>
          <p:nvPr/>
        </p:nvGrpSpPr>
        <p:grpSpPr>
          <a:xfrm>
            <a:off x="3586200" y="2998825"/>
            <a:ext cx="1950900" cy="320100"/>
            <a:chOff x="3586200" y="3404100"/>
            <a:chExt cx="1950900" cy="320100"/>
          </a:xfrm>
        </p:grpSpPr>
        <p:sp>
          <p:nvSpPr>
            <p:cNvPr id="1302" name="Google Shape;1302;p67"/>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303" name="Google Shape;1303;p67"/>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4" name="Google Shape;1304;p67"/>
          <p:cNvSpPr/>
          <p:nvPr/>
        </p:nvSpPr>
        <p:spPr>
          <a:xfrm>
            <a:off x="3586200" y="3871271"/>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1305" name="Google Shape;1305;p67"/>
          <p:cNvSpPr/>
          <p:nvPr/>
        </p:nvSpPr>
        <p:spPr>
          <a:xfrm>
            <a:off x="3577197" y="641036"/>
            <a:ext cx="19689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7"/>
          <p:cNvSpPr/>
          <p:nvPr/>
        </p:nvSpPr>
        <p:spPr>
          <a:xfrm>
            <a:off x="3577197" y="1370824"/>
            <a:ext cx="19689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7" name="Google Shape;1307;p67"/>
          <p:cNvPicPr preferRelativeResize="0"/>
          <p:nvPr/>
        </p:nvPicPr>
        <p:blipFill rotWithShape="1">
          <a:blip r:embed="rId4">
            <a:alphaModFix/>
          </a:blip>
          <a:srcRect b="0" l="0" r="1603" t="0"/>
          <a:stretch/>
        </p:blipFill>
        <p:spPr>
          <a:xfrm>
            <a:off x="3638451" y="1666986"/>
            <a:ext cx="154926" cy="156989"/>
          </a:xfrm>
          <a:prstGeom prst="rect">
            <a:avLst/>
          </a:prstGeom>
          <a:noFill/>
          <a:ln>
            <a:noFill/>
          </a:ln>
        </p:spPr>
      </p:pic>
      <p:sp>
        <p:nvSpPr>
          <p:cNvPr id="1308" name="Google Shape;1308;p67"/>
          <p:cNvSpPr txBox="1"/>
          <p:nvPr/>
        </p:nvSpPr>
        <p:spPr>
          <a:xfrm>
            <a:off x="3606916" y="1333049"/>
            <a:ext cx="1846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1309" name="Google Shape;1309;p67"/>
          <p:cNvSpPr txBox="1"/>
          <p:nvPr/>
        </p:nvSpPr>
        <p:spPr>
          <a:xfrm>
            <a:off x="4149432" y="706336"/>
            <a:ext cx="7668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310" name="Google Shape;1310;p67"/>
          <p:cNvSpPr txBox="1"/>
          <p:nvPr/>
        </p:nvSpPr>
        <p:spPr>
          <a:xfrm>
            <a:off x="3681103" y="159116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311" name="Google Shape;1311;p67"/>
          <p:cNvSpPr/>
          <p:nvPr/>
        </p:nvSpPr>
        <p:spPr>
          <a:xfrm>
            <a:off x="4601550" y="1176925"/>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1312" name="Google Shape;1312;p67"/>
          <p:cNvSpPr/>
          <p:nvPr/>
        </p:nvSpPr>
        <p:spPr>
          <a:xfrm>
            <a:off x="3998628" y="3440261"/>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7"/>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314" name="Google Shape;1314;p67"/>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315" name="Google Shape;1315;p67"/>
          <p:cNvSpPr/>
          <p:nvPr/>
        </p:nvSpPr>
        <p:spPr>
          <a:xfrm>
            <a:off x="4831253" y="3440248"/>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7"/>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317" name="Google Shape;1317;p67"/>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318" name="Google Shape;1318;p67"/>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Editing Appointment Details</a:t>
            </a:r>
            <a:endParaRPr/>
          </a:p>
        </p:txBody>
      </p:sp>
      <p:sp>
        <p:nvSpPr>
          <p:cNvPr id="1319" name="Google Shape;1319;p67"/>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page represents where a customer can edit their appointment details. Page should have information from left to right in editable format. Customer can click an area, edit and confirm edit of details by saving.</a:t>
            </a:r>
            <a:endParaRPr sz="900">
              <a:solidFill>
                <a:schemeClr val="dk1"/>
              </a:solidFill>
            </a:endParaRPr>
          </a:p>
        </p:txBody>
      </p:sp>
      <p:sp>
        <p:nvSpPr>
          <p:cNvPr id="1320" name="Google Shape;1320;p67"/>
          <p:cNvSpPr txBox="1"/>
          <p:nvPr/>
        </p:nvSpPr>
        <p:spPr>
          <a:xfrm>
            <a:off x="4269638" y="15522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1321" name="Google Shape;1321;p67"/>
          <p:cNvSpPr/>
          <p:nvPr/>
        </p:nvSpPr>
        <p:spPr>
          <a:xfrm>
            <a:off x="4149436" y="1591149"/>
            <a:ext cx="2490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2" name="Google Shape;1322;p67"/>
          <p:cNvGrpSpPr/>
          <p:nvPr/>
        </p:nvGrpSpPr>
        <p:grpSpPr>
          <a:xfrm>
            <a:off x="3596550" y="4284550"/>
            <a:ext cx="1950900" cy="360000"/>
            <a:chOff x="3596550" y="4284550"/>
            <a:chExt cx="1950900" cy="360000"/>
          </a:xfrm>
        </p:grpSpPr>
        <p:grpSp>
          <p:nvGrpSpPr>
            <p:cNvPr id="1323" name="Google Shape;1323;p67"/>
            <p:cNvGrpSpPr/>
            <p:nvPr/>
          </p:nvGrpSpPr>
          <p:grpSpPr>
            <a:xfrm>
              <a:off x="3596550" y="4284550"/>
              <a:ext cx="1950900" cy="360000"/>
              <a:chOff x="3596550" y="4284550"/>
              <a:chExt cx="1950900" cy="360000"/>
            </a:xfrm>
          </p:grpSpPr>
          <p:sp>
            <p:nvSpPr>
              <p:cNvPr id="1324" name="Google Shape;1324;p6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5" name="Google Shape;1325;p67"/>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1326" name="Google Shape;1326;p67"/>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1327" name="Google Shape;1327;p67"/>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1328" name="Google Shape;1328;p67"/>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1329" name="Google Shape;1329;p67"/>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1330" name="Google Shape;1330;p67"/>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1331" name="Google Shape;1331;p67"/>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
        <p:nvSpPr>
          <p:cNvPr id="1332" name="Google Shape;1332;p67"/>
          <p:cNvSpPr/>
          <p:nvPr/>
        </p:nvSpPr>
        <p:spPr>
          <a:xfrm>
            <a:off x="3586200" y="351300"/>
            <a:ext cx="1950900" cy="4267800"/>
          </a:xfrm>
          <a:prstGeom prst="roundRect">
            <a:avLst>
              <a:gd fmla="val 8873" name="adj"/>
            </a:avLst>
          </a:prstGeom>
          <a:solidFill>
            <a:schemeClr val="lt1"/>
          </a:solidFill>
          <a:ln>
            <a:noFill/>
          </a:ln>
        </p:spPr>
        <p:txBody>
          <a:bodyPr anchorCtr="0" anchor="ctr" bIns="91425" lIns="91425" spcFirstLastPara="1" rIns="91425" wrap="square" tIns="91425">
            <a:noAutofit/>
          </a:bodyPr>
          <a:lstStyle/>
          <a:p>
            <a:pPr indent="0" lvl="0" marL="0" rtl="0" algn="l">
              <a:lnSpc>
                <a:spcPct val="18000"/>
              </a:lnSpc>
              <a:spcBef>
                <a:spcPts val="0"/>
              </a:spcBef>
              <a:spcAft>
                <a:spcPts val="0"/>
              </a:spcAft>
              <a:buNone/>
            </a:pPr>
            <a:r>
              <a:rPr lang="en" sz="1000"/>
              <a:t>Date</a:t>
            </a:r>
            <a:endParaRPr sz="1000"/>
          </a:p>
          <a:p>
            <a:pPr indent="0" lvl="0" marL="0" rtl="0" algn="l">
              <a:lnSpc>
                <a:spcPct val="18000"/>
              </a:lnSpc>
              <a:spcBef>
                <a:spcPts val="0"/>
              </a:spcBef>
              <a:spcAft>
                <a:spcPts val="0"/>
              </a:spcAft>
              <a:buNone/>
            </a:pPr>
            <a:r>
              <a:rPr lang="en" sz="1000"/>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Start Time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Crew Size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Hours Needed</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Service Type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Job Size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Customer Name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t/>
            </a:r>
            <a:endParaRPr sz="1000"/>
          </a:p>
          <a:p>
            <a:pPr indent="0" lvl="0" marL="0" rtl="0" algn="l">
              <a:lnSpc>
                <a:spcPct val="18000"/>
              </a:lnSpc>
              <a:spcBef>
                <a:spcPts val="0"/>
              </a:spcBef>
              <a:spcAft>
                <a:spcPts val="0"/>
              </a:spcAft>
              <a:buNone/>
            </a:pPr>
            <a:r>
              <a:t/>
            </a:r>
            <a:endParaRPr sz="1000"/>
          </a:p>
          <a:p>
            <a:pPr indent="0" lvl="0" marL="0" rtl="0" algn="l">
              <a:lnSpc>
                <a:spcPct val="18000"/>
              </a:lnSpc>
              <a:spcBef>
                <a:spcPts val="0"/>
              </a:spcBef>
              <a:spcAft>
                <a:spcPts val="0"/>
              </a:spcAft>
              <a:buNone/>
            </a:pPr>
            <a:r>
              <a:t/>
            </a:r>
            <a:endParaRPr sz="1000"/>
          </a:p>
          <a:p>
            <a:pPr indent="0" lvl="0" marL="0" rtl="0" algn="l">
              <a:lnSpc>
                <a:spcPct val="18000"/>
              </a:lnSpc>
              <a:spcBef>
                <a:spcPts val="0"/>
              </a:spcBef>
              <a:spcAft>
                <a:spcPts val="0"/>
              </a:spcAft>
              <a:buNone/>
            </a:pPr>
            <a:r>
              <a:rPr lang="en" sz="1000"/>
              <a:t>Customer #</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Address #1</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p:txBody>
      </p:sp>
      <p:sp>
        <p:nvSpPr>
          <p:cNvPr id="1333" name="Google Shape;1333;p67"/>
          <p:cNvSpPr txBox="1"/>
          <p:nvPr/>
        </p:nvSpPr>
        <p:spPr>
          <a:xfrm>
            <a:off x="3638450" y="452225"/>
            <a:ext cx="17766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Appointment Details</a:t>
            </a:r>
            <a:endParaRPr sz="1000"/>
          </a:p>
        </p:txBody>
      </p:sp>
      <p:sp>
        <p:nvSpPr>
          <p:cNvPr id="1334" name="Google Shape;1334;p67"/>
          <p:cNvSpPr/>
          <p:nvPr/>
        </p:nvSpPr>
        <p:spPr>
          <a:xfrm>
            <a:off x="4088700" y="4284550"/>
            <a:ext cx="966600" cy="220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Save</a:t>
            </a:r>
            <a:endParaRPr sz="900"/>
          </a:p>
        </p:txBody>
      </p:sp>
      <p:sp>
        <p:nvSpPr>
          <p:cNvPr id="1335" name="Google Shape;1335;p67"/>
          <p:cNvSpPr txBox="1"/>
          <p:nvPr/>
        </p:nvSpPr>
        <p:spPr>
          <a:xfrm>
            <a:off x="3533925" y="486725"/>
            <a:ext cx="6870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&lt;&lt;&lt;Back</a:t>
            </a:r>
            <a:endParaRPr sz="600"/>
          </a:p>
        </p:txBody>
      </p:sp>
      <p:sp>
        <p:nvSpPr>
          <p:cNvPr id="1336" name="Google Shape;1336;p67"/>
          <p:cNvSpPr txBox="1"/>
          <p:nvPr/>
        </p:nvSpPr>
        <p:spPr>
          <a:xfrm>
            <a:off x="3977700" y="3939813"/>
            <a:ext cx="11679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Need to cancel? </a:t>
            </a:r>
            <a:r>
              <a:rPr lang="en" sz="600" u="sng"/>
              <a:t>Click here. </a:t>
            </a:r>
            <a:endParaRPr sz="600" u="sng"/>
          </a:p>
        </p:txBody>
      </p:sp>
      <p:sp>
        <p:nvSpPr>
          <p:cNvPr id="1337" name="Google Shape;1337;p67"/>
          <p:cNvSpPr/>
          <p:nvPr/>
        </p:nvSpPr>
        <p:spPr>
          <a:xfrm>
            <a:off x="3596550" y="3545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7"/>
          <p:cNvSpPr/>
          <p:nvPr/>
        </p:nvSpPr>
        <p:spPr>
          <a:xfrm>
            <a:off x="3632850" y="729175"/>
            <a:ext cx="1878300" cy="3250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rPr>
              <a:t>What is your reason for cancelling?</a:t>
            </a:r>
            <a:endParaRPr sz="12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Found a better price</a:t>
            </a:r>
            <a:endParaRPr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Change of plans</a:t>
            </a:r>
            <a:endParaRPr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Help from friends and family</a:t>
            </a:r>
            <a:endParaRPr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No longer need service</a:t>
            </a:r>
            <a:endParaRPr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Desired time not available</a:t>
            </a:r>
            <a:endParaRPr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Other</a:t>
            </a:r>
            <a:endParaRPr sz="1000">
              <a:solidFill>
                <a:srgbClr val="000000"/>
              </a:solidFill>
            </a:endParaRPr>
          </a:p>
          <a:p>
            <a:pPr indent="0" lvl="0" marL="0" rtl="0" algn="l">
              <a:spcBef>
                <a:spcPts val="0"/>
              </a:spcBef>
              <a:spcAft>
                <a:spcPts val="0"/>
              </a:spcAft>
              <a:buNone/>
            </a:pPr>
            <a:r>
              <a:t/>
            </a:r>
            <a:endParaRPr sz="1000"/>
          </a:p>
        </p:txBody>
      </p:sp>
      <p:sp>
        <p:nvSpPr>
          <p:cNvPr id="1339" name="Google Shape;1339;p67"/>
          <p:cNvSpPr txBox="1"/>
          <p:nvPr/>
        </p:nvSpPr>
        <p:spPr>
          <a:xfrm>
            <a:off x="4274850" y="3441638"/>
            <a:ext cx="5943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Submit</a:t>
            </a:r>
            <a:endParaRPr sz="7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pic>
        <p:nvPicPr>
          <p:cNvPr id="1344" name="Google Shape;1344;p68"/>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1345" name="Google Shape;1345;p68"/>
          <p:cNvGrpSpPr/>
          <p:nvPr/>
        </p:nvGrpSpPr>
        <p:grpSpPr>
          <a:xfrm>
            <a:off x="3586200" y="2998825"/>
            <a:ext cx="1950900" cy="320100"/>
            <a:chOff x="3586200" y="3404100"/>
            <a:chExt cx="1950900" cy="320100"/>
          </a:xfrm>
        </p:grpSpPr>
        <p:sp>
          <p:nvSpPr>
            <p:cNvPr id="1346" name="Google Shape;1346;p68"/>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347" name="Google Shape;1347;p68"/>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8" name="Google Shape;1348;p68"/>
          <p:cNvSpPr/>
          <p:nvPr/>
        </p:nvSpPr>
        <p:spPr>
          <a:xfrm>
            <a:off x="3586200" y="3871271"/>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1349" name="Google Shape;1349;p68"/>
          <p:cNvSpPr/>
          <p:nvPr/>
        </p:nvSpPr>
        <p:spPr>
          <a:xfrm>
            <a:off x="3577197" y="641036"/>
            <a:ext cx="19689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8"/>
          <p:cNvSpPr/>
          <p:nvPr/>
        </p:nvSpPr>
        <p:spPr>
          <a:xfrm>
            <a:off x="3577197" y="1370824"/>
            <a:ext cx="19689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1" name="Google Shape;1351;p68"/>
          <p:cNvPicPr preferRelativeResize="0"/>
          <p:nvPr/>
        </p:nvPicPr>
        <p:blipFill rotWithShape="1">
          <a:blip r:embed="rId4">
            <a:alphaModFix/>
          </a:blip>
          <a:srcRect b="0" l="0" r="1603" t="0"/>
          <a:stretch/>
        </p:blipFill>
        <p:spPr>
          <a:xfrm>
            <a:off x="3638451" y="1666986"/>
            <a:ext cx="154926" cy="156989"/>
          </a:xfrm>
          <a:prstGeom prst="rect">
            <a:avLst/>
          </a:prstGeom>
          <a:noFill/>
          <a:ln>
            <a:noFill/>
          </a:ln>
        </p:spPr>
      </p:pic>
      <p:sp>
        <p:nvSpPr>
          <p:cNvPr id="1352" name="Google Shape;1352;p68"/>
          <p:cNvSpPr txBox="1"/>
          <p:nvPr/>
        </p:nvSpPr>
        <p:spPr>
          <a:xfrm>
            <a:off x="3606916" y="1333049"/>
            <a:ext cx="1846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1353" name="Google Shape;1353;p68"/>
          <p:cNvSpPr txBox="1"/>
          <p:nvPr/>
        </p:nvSpPr>
        <p:spPr>
          <a:xfrm>
            <a:off x="4149432" y="706336"/>
            <a:ext cx="7668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354" name="Google Shape;1354;p68"/>
          <p:cNvSpPr txBox="1"/>
          <p:nvPr/>
        </p:nvSpPr>
        <p:spPr>
          <a:xfrm>
            <a:off x="3681103" y="159116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355" name="Google Shape;1355;p68"/>
          <p:cNvSpPr/>
          <p:nvPr/>
        </p:nvSpPr>
        <p:spPr>
          <a:xfrm>
            <a:off x="4601550" y="1176925"/>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1356" name="Google Shape;1356;p68"/>
          <p:cNvSpPr/>
          <p:nvPr/>
        </p:nvSpPr>
        <p:spPr>
          <a:xfrm>
            <a:off x="3998628" y="3440261"/>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8"/>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358" name="Google Shape;1358;p68"/>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359" name="Google Shape;1359;p68"/>
          <p:cNvSpPr/>
          <p:nvPr/>
        </p:nvSpPr>
        <p:spPr>
          <a:xfrm>
            <a:off x="4831253" y="3440248"/>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8"/>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361" name="Google Shape;1361;p68"/>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362" name="Google Shape;1362;p6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Editing Appointment Details</a:t>
            </a:r>
            <a:endParaRPr/>
          </a:p>
        </p:txBody>
      </p:sp>
      <p:sp>
        <p:nvSpPr>
          <p:cNvPr id="1363" name="Google Shape;1363;p68"/>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page represents where a customer can edit their appointment details. Page should have information from left to right in editable format. Customer can click an area, edit and confirm edit of details by saving.</a:t>
            </a:r>
            <a:endParaRPr sz="900">
              <a:solidFill>
                <a:schemeClr val="dk1"/>
              </a:solidFill>
            </a:endParaRPr>
          </a:p>
        </p:txBody>
      </p:sp>
      <p:sp>
        <p:nvSpPr>
          <p:cNvPr id="1364" name="Google Shape;1364;p68"/>
          <p:cNvSpPr txBox="1"/>
          <p:nvPr/>
        </p:nvSpPr>
        <p:spPr>
          <a:xfrm>
            <a:off x="4269638" y="15522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1365" name="Google Shape;1365;p68"/>
          <p:cNvSpPr/>
          <p:nvPr/>
        </p:nvSpPr>
        <p:spPr>
          <a:xfrm>
            <a:off x="4149436" y="1591149"/>
            <a:ext cx="2490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68"/>
          <p:cNvGrpSpPr/>
          <p:nvPr/>
        </p:nvGrpSpPr>
        <p:grpSpPr>
          <a:xfrm>
            <a:off x="3596550" y="4284550"/>
            <a:ext cx="1950900" cy="360000"/>
            <a:chOff x="3596550" y="4284550"/>
            <a:chExt cx="1950900" cy="360000"/>
          </a:xfrm>
        </p:grpSpPr>
        <p:grpSp>
          <p:nvGrpSpPr>
            <p:cNvPr id="1367" name="Google Shape;1367;p68"/>
            <p:cNvGrpSpPr/>
            <p:nvPr/>
          </p:nvGrpSpPr>
          <p:grpSpPr>
            <a:xfrm>
              <a:off x="3596550" y="4284550"/>
              <a:ext cx="1950900" cy="360000"/>
              <a:chOff x="3596550" y="4284550"/>
              <a:chExt cx="1950900" cy="360000"/>
            </a:xfrm>
          </p:grpSpPr>
          <p:sp>
            <p:nvSpPr>
              <p:cNvPr id="1368" name="Google Shape;1368;p6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9" name="Google Shape;1369;p68"/>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1370" name="Google Shape;1370;p68"/>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1371" name="Google Shape;1371;p68"/>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1372" name="Google Shape;1372;p68"/>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1373" name="Google Shape;1373;p68"/>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1374" name="Google Shape;1374;p68"/>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1375" name="Google Shape;1375;p68"/>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
        <p:nvSpPr>
          <p:cNvPr id="1376" name="Google Shape;1376;p68"/>
          <p:cNvSpPr/>
          <p:nvPr/>
        </p:nvSpPr>
        <p:spPr>
          <a:xfrm>
            <a:off x="3586200" y="351300"/>
            <a:ext cx="1950900" cy="4267800"/>
          </a:xfrm>
          <a:prstGeom prst="roundRect">
            <a:avLst>
              <a:gd fmla="val 8873" name="adj"/>
            </a:avLst>
          </a:prstGeom>
          <a:solidFill>
            <a:schemeClr val="lt1"/>
          </a:solidFill>
          <a:ln>
            <a:noFill/>
          </a:ln>
        </p:spPr>
        <p:txBody>
          <a:bodyPr anchorCtr="0" anchor="ctr" bIns="91425" lIns="91425" spcFirstLastPara="1" rIns="91425" wrap="square" tIns="91425">
            <a:noAutofit/>
          </a:bodyPr>
          <a:lstStyle/>
          <a:p>
            <a:pPr indent="0" lvl="0" marL="0" rtl="0" algn="l">
              <a:lnSpc>
                <a:spcPct val="18000"/>
              </a:lnSpc>
              <a:spcBef>
                <a:spcPts val="0"/>
              </a:spcBef>
              <a:spcAft>
                <a:spcPts val="0"/>
              </a:spcAft>
              <a:buNone/>
            </a:pPr>
            <a:r>
              <a:rPr lang="en" sz="1000"/>
              <a:t>Date</a:t>
            </a:r>
            <a:endParaRPr sz="1000"/>
          </a:p>
          <a:p>
            <a:pPr indent="0" lvl="0" marL="0" rtl="0" algn="l">
              <a:lnSpc>
                <a:spcPct val="18000"/>
              </a:lnSpc>
              <a:spcBef>
                <a:spcPts val="0"/>
              </a:spcBef>
              <a:spcAft>
                <a:spcPts val="0"/>
              </a:spcAft>
              <a:buNone/>
            </a:pPr>
            <a:r>
              <a:rPr lang="en" sz="1000"/>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Start Time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Crew Size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Hours Needed</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Service Type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Job Size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Customer Name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t/>
            </a:r>
            <a:endParaRPr sz="1000"/>
          </a:p>
          <a:p>
            <a:pPr indent="0" lvl="0" marL="0" rtl="0" algn="l">
              <a:lnSpc>
                <a:spcPct val="18000"/>
              </a:lnSpc>
              <a:spcBef>
                <a:spcPts val="0"/>
              </a:spcBef>
              <a:spcAft>
                <a:spcPts val="0"/>
              </a:spcAft>
              <a:buNone/>
            </a:pPr>
            <a:r>
              <a:t/>
            </a:r>
            <a:endParaRPr sz="1000"/>
          </a:p>
          <a:p>
            <a:pPr indent="0" lvl="0" marL="0" rtl="0" algn="l">
              <a:lnSpc>
                <a:spcPct val="18000"/>
              </a:lnSpc>
              <a:spcBef>
                <a:spcPts val="0"/>
              </a:spcBef>
              <a:spcAft>
                <a:spcPts val="0"/>
              </a:spcAft>
              <a:buNone/>
            </a:pPr>
            <a:r>
              <a:t/>
            </a:r>
            <a:endParaRPr sz="1000"/>
          </a:p>
          <a:p>
            <a:pPr indent="0" lvl="0" marL="0" rtl="0" algn="l">
              <a:lnSpc>
                <a:spcPct val="18000"/>
              </a:lnSpc>
              <a:spcBef>
                <a:spcPts val="0"/>
              </a:spcBef>
              <a:spcAft>
                <a:spcPts val="0"/>
              </a:spcAft>
              <a:buNone/>
            </a:pPr>
            <a:r>
              <a:rPr lang="en" sz="1000"/>
              <a:t>Customer #</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Address #1</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p:txBody>
      </p:sp>
      <p:sp>
        <p:nvSpPr>
          <p:cNvPr id="1377" name="Google Shape;1377;p68"/>
          <p:cNvSpPr txBox="1"/>
          <p:nvPr/>
        </p:nvSpPr>
        <p:spPr>
          <a:xfrm>
            <a:off x="3638450" y="452225"/>
            <a:ext cx="17766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Appointment Details</a:t>
            </a:r>
            <a:endParaRPr sz="1000"/>
          </a:p>
        </p:txBody>
      </p:sp>
      <p:sp>
        <p:nvSpPr>
          <p:cNvPr id="1378" name="Google Shape;1378;p68"/>
          <p:cNvSpPr/>
          <p:nvPr/>
        </p:nvSpPr>
        <p:spPr>
          <a:xfrm>
            <a:off x="4088700" y="4284550"/>
            <a:ext cx="966600" cy="220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Save</a:t>
            </a:r>
            <a:endParaRPr sz="900"/>
          </a:p>
        </p:txBody>
      </p:sp>
      <p:sp>
        <p:nvSpPr>
          <p:cNvPr id="1379" name="Google Shape;1379;p68"/>
          <p:cNvSpPr txBox="1"/>
          <p:nvPr/>
        </p:nvSpPr>
        <p:spPr>
          <a:xfrm>
            <a:off x="3533925" y="486725"/>
            <a:ext cx="6870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&lt;&lt;&lt;Back</a:t>
            </a:r>
            <a:endParaRPr sz="600"/>
          </a:p>
        </p:txBody>
      </p:sp>
      <p:sp>
        <p:nvSpPr>
          <p:cNvPr id="1380" name="Google Shape;1380;p68"/>
          <p:cNvSpPr txBox="1"/>
          <p:nvPr/>
        </p:nvSpPr>
        <p:spPr>
          <a:xfrm>
            <a:off x="3977700" y="3939813"/>
            <a:ext cx="11679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Need to cancel? </a:t>
            </a:r>
            <a:r>
              <a:rPr lang="en" sz="600" u="sng"/>
              <a:t>Click here. </a:t>
            </a:r>
            <a:endParaRPr sz="600" u="sng"/>
          </a:p>
        </p:txBody>
      </p:sp>
      <p:sp>
        <p:nvSpPr>
          <p:cNvPr id="1381" name="Google Shape;1381;p68"/>
          <p:cNvSpPr/>
          <p:nvPr/>
        </p:nvSpPr>
        <p:spPr>
          <a:xfrm>
            <a:off x="3596550" y="3545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8"/>
          <p:cNvSpPr/>
          <p:nvPr/>
        </p:nvSpPr>
        <p:spPr>
          <a:xfrm>
            <a:off x="3632850" y="729175"/>
            <a:ext cx="1878300" cy="3250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rPr>
              <a:t>Please swipe the bar from left to right to confirm cancel</a:t>
            </a:r>
            <a:endParaRPr sz="1000">
              <a:solidFill>
                <a:srgbClr val="000000"/>
              </a:solidFill>
            </a:endParaRPr>
          </a:p>
          <a:p>
            <a:pPr indent="0" lvl="0" marL="0" rtl="0" algn="l">
              <a:spcBef>
                <a:spcPts val="0"/>
              </a:spcBef>
              <a:spcAft>
                <a:spcPts val="0"/>
              </a:spcAft>
              <a:buNone/>
            </a:pPr>
            <a:r>
              <a:t/>
            </a:r>
            <a:endParaRPr sz="1000"/>
          </a:p>
        </p:txBody>
      </p:sp>
      <p:sp>
        <p:nvSpPr>
          <p:cNvPr id="1383" name="Google Shape;1383;p68"/>
          <p:cNvSpPr txBox="1"/>
          <p:nvPr/>
        </p:nvSpPr>
        <p:spPr>
          <a:xfrm>
            <a:off x="3700025" y="2965275"/>
            <a:ext cx="1715100" cy="3600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00"/>
          </a:p>
        </p:txBody>
      </p:sp>
      <p:sp>
        <p:nvSpPr>
          <p:cNvPr id="1384" name="Google Shape;1384;p68"/>
          <p:cNvSpPr/>
          <p:nvPr/>
        </p:nvSpPr>
        <p:spPr>
          <a:xfrm>
            <a:off x="4002571" y="2978800"/>
            <a:ext cx="949800" cy="3600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8"/>
          <p:cNvSpPr txBox="1"/>
          <p:nvPr/>
        </p:nvSpPr>
        <p:spPr>
          <a:xfrm>
            <a:off x="4013100" y="3645613"/>
            <a:ext cx="11178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Keep my appointment</a:t>
            </a:r>
            <a:endParaRPr sz="7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pic>
        <p:nvPicPr>
          <p:cNvPr id="1390" name="Google Shape;1390;p69"/>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1391" name="Google Shape;1391;p69"/>
          <p:cNvGrpSpPr/>
          <p:nvPr/>
        </p:nvGrpSpPr>
        <p:grpSpPr>
          <a:xfrm>
            <a:off x="3586200" y="2998825"/>
            <a:ext cx="1950900" cy="320100"/>
            <a:chOff x="3586200" y="3404100"/>
            <a:chExt cx="1950900" cy="320100"/>
          </a:xfrm>
        </p:grpSpPr>
        <p:sp>
          <p:nvSpPr>
            <p:cNvPr id="1392" name="Google Shape;1392;p69"/>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393" name="Google Shape;1393;p69"/>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4" name="Google Shape;1394;p69"/>
          <p:cNvSpPr/>
          <p:nvPr/>
        </p:nvSpPr>
        <p:spPr>
          <a:xfrm>
            <a:off x="3586200" y="3871271"/>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1395" name="Google Shape;1395;p69"/>
          <p:cNvSpPr/>
          <p:nvPr/>
        </p:nvSpPr>
        <p:spPr>
          <a:xfrm>
            <a:off x="3577197" y="641036"/>
            <a:ext cx="19689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9"/>
          <p:cNvSpPr/>
          <p:nvPr/>
        </p:nvSpPr>
        <p:spPr>
          <a:xfrm>
            <a:off x="3577197" y="1370824"/>
            <a:ext cx="19689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7" name="Google Shape;1397;p69"/>
          <p:cNvPicPr preferRelativeResize="0"/>
          <p:nvPr/>
        </p:nvPicPr>
        <p:blipFill rotWithShape="1">
          <a:blip r:embed="rId4">
            <a:alphaModFix/>
          </a:blip>
          <a:srcRect b="0" l="0" r="1603" t="0"/>
          <a:stretch/>
        </p:blipFill>
        <p:spPr>
          <a:xfrm>
            <a:off x="3638451" y="1666986"/>
            <a:ext cx="154926" cy="156989"/>
          </a:xfrm>
          <a:prstGeom prst="rect">
            <a:avLst/>
          </a:prstGeom>
          <a:noFill/>
          <a:ln>
            <a:noFill/>
          </a:ln>
        </p:spPr>
      </p:pic>
      <p:sp>
        <p:nvSpPr>
          <p:cNvPr id="1398" name="Google Shape;1398;p69"/>
          <p:cNvSpPr txBox="1"/>
          <p:nvPr/>
        </p:nvSpPr>
        <p:spPr>
          <a:xfrm>
            <a:off x="3606916" y="1333049"/>
            <a:ext cx="1846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1399" name="Google Shape;1399;p69"/>
          <p:cNvSpPr txBox="1"/>
          <p:nvPr/>
        </p:nvSpPr>
        <p:spPr>
          <a:xfrm>
            <a:off x="4149432" y="706336"/>
            <a:ext cx="7668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400" name="Google Shape;1400;p69"/>
          <p:cNvSpPr txBox="1"/>
          <p:nvPr/>
        </p:nvSpPr>
        <p:spPr>
          <a:xfrm>
            <a:off x="3681103" y="159116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401" name="Google Shape;1401;p69"/>
          <p:cNvSpPr/>
          <p:nvPr/>
        </p:nvSpPr>
        <p:spPr>
          <a:xfrm>
            <a:off x="4601550" y="1176925"/>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1402" name="Google Shape;1402;p69"/>
          <p:cNvSpPr/>
          <p:nvPr/>
        </p:nvSpPr>
        <p:spPr>
          <a:xfrm>
            <a:off x="3998628" y="3440261"/>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9"/>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404" name="Google Shape;1404;p69"/>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405" name="Google Shape;1405;p69"/>
          <p:cNvSpPr/>
          <p:nvPr/>
        </p:nvSpPr>
        <p:spPr>
          <a:xfrm>
            <a:off x="4831253" y="3440248"/>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9"/>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407" name="Google Shape;1407;p69"/>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408" name="Google Shape;1408;p6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Editing Appointment Details</a:t>
            </a:r>
            <a:endParaRPr/>
          </a:p>
        </p:txBody>
      </p:sp>
      <p:sp>
        <p:nvSpPr>
          <p:cNvPr id="1409" name="Google Shape;1409;p69"/>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page represents where a customer can edit their appointment details. Page should have information from left to right in editable format. Customer can click an area, edit and confirm edit of details by saving.</a:t>
            </a:r>
            <a:endParaRPr sz="900">
              <a:solidFill>
                <a:schemeClr val="dk1"/>
              </a:solidFill>
            </a:endParaRPr>
          </a:p>
        </p:txBody>
      </p:sp>
      <p:sp>
        <p:nvSpPr>
          <p:cNvPr id="1410" name="Google Shape;1410;p69"/>
          <p:cNvSpPr txBox="1"/>
          <p:nvPr/>
        </p:nvSpPr>
        <p:spPr>
          <a:xfrm>
            <a:off x="4269638" y="15522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1411" name="Google Shape;1411;p69"/>
          <p:cNvSpPr/>
          <p:nvPr/>
        </p:nvSpPr>
        <p:spPr>
          <a:xfrm>
            <a:off x="4149436" y="1591149"/>
            <a:ext cx="2490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2" name="Google Shape;1412;p69"/>
          <p:cNvGrpSpPr/>
          <p:nvPr/>
        </p:nvGrpSpPr>
        <p:grpSpPr>
          <a:xfrm>
            <a:off x="3596550" y="4284550"/>
            <a:ext cx="1950900" cy="360000"/>
            <a:chOff x="3596550" y="4284550"/>
            <a:chExt cx="1950900" cy="360000"/>
          </a:xfrm>
        </p:grpSpPr>
        <p:grpSp>
          <p:nvGrpSpPr>
            <p:cNvPr id="1413" name="Google Shape;1413;p69"/>
            <p:cNvGrpSpPr/>
            <p:nvPr/>
          </p:nvGrpSpPr>
          <p:grpSpPr>
            <a:xfrm>
              <a:off x="3596550" y="4284550"/>
              <a:ext cx="1950900" cy="360000"/>
              <a:chOff x="3596550" y="4284550"/>
              <a:chExt cx="1950900" cy="360000"/>
            </a:xfrm>
          </p:grpSpPr>
          <p:sp>
            <p:nvSpPr>
              <p:cNvPr id="1414" name="Google Shape;1414;p6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5" name="Google Shape;1415;p69"/>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1416" name="Google Shape;1416;p69"/>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1417" name="Google Shape;1417;p69"/>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1418" name="Google Shape;1418;p69"/>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1419" name="Google Shape;1419;p69"/>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1420" name="Google Shape;1420;p69"/>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1421" name="Google Shape;1421;p69"/>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
        <p:nvSpPr>
          <p:cNvPr id="1422" name="Google Shape;1422;p69"/>
          <p:cNvSpPr/>
          <p:nvPr/>
        </p:nvSpPr>
        <p:spPr>
          <a:xfrm>
            <a:off x="3586200" y="351300"/>
            <a:ext cx="1950900" cy="4267800"/>
          </a:xfrm>
          <a:prstGeom prst="roundRect">
            <a:avLst>
              <a:gd fmla="val 8873" name="adj"/>
            </a:avLst>
          </a:prstGeom>
          <a:solidFill>
            <a:schemeClr val="lt1"/>
          </a:solidFill>
          <a:ln>
            <a:noFill/>
          </a:ln>
        </p:spPr>
        <p:txBody>
          <a:bodyPr anchorCtr="0" anchor="ctr" bIns="91425" lIns="91425" spcFirstLastPara="1" rIns="91425" wrap="square" tIns="91425">
            <a:noAutofit/>
          </a:bodyPr>
          <a:lstStyle/>
          <a:p>
            <a:pPr indent="0" lvl="0" marL="0" rtl="0" algn="l">
              <a:lnSpc>
                <a:spcPct val="18000"/>
              </a:lnSpc>
              <a:spcBef>
                <a:spcPts val="0"/>
              </a:spcBef>
              <a:spcAft>
                <a:spcPts val="0"/>
              </a:spcAft>
              <a:buNone/>
            </a:pPr>
            <a:r>
              <a:rPr lang="en" sz="1000"/>
              <a:t>Date</a:t>
            </a:r>
            <a:endParaRPr sz="1000"/>
          </a:p>
          <a:p>
            <a:pPr indent="0" lvl="0" marL="0" rtl="0" algn="l">
              <a:lnSpc>
                <a:spcPct val="18000"/>
              </a:lnSpc>
              <a:spcBef>
                <a:spcPts val="0"/>
              </a:spcBef>
              <a:spcAft>
                <a:spcPts val="0"/>
              </a:spcAft>
              <a:buNone/>
            </a:pPr>
            <a:r>
              <a:rPr lang="en" sz="1000"/>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Start Time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Crew Size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Hours Needed</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Service Type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Job Size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Customer Name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t/>
            </a:r>
            <a:endParaRPr sz="1000"/>
          </a:p>
          <a:p>
            <a:pPr indent="0" lvl="0" marL="0" rtl="0" algn="l">
              <a:lnSpc>
                <a:spcPct val="18000"/>
              </a:lnSpc>
              <a:spcBef>
                <a:spcPts val="0"/>
              </a:spcBef>
              <a:spcAft>
                <a:spcPts val="0"/>
              </a:spcAft>
              <a:buNone/>
            </a:pPr>
            <a:r>
              <a:t/>
            </a:r>
            <a:endParaRPr sz="1000"/>
          </a:p>
          <a:p>
            <a:pPr indent="0" lvl="0" marL="0" rtl="0" algn="l">
              <a:lnSpc>
                <a:spcPct val="18000"/>
              </a:lnSpc>
              <a:spcBef>
                <a:spcPts val="0"/>
              </a:spcBef>
              <a:spcAft>
                <a:spcPts val="0"/>
              </a:spcAft>
              <a:buNone/>
            </a:pPr>
            <a:r>
              <a:t/>
            </a:r>
            <a:endParaRPr sz="1000"/>
          </a:p>
          <a:p>
            <a:pPr indent="0" lvl="0" marL="0" rtl="0" algn="l">
              <a:lnSpc>
                <a:spcPct val="18000"/>
              </a:lnSpc>
              <a:spcBef>
                <a:spcPts val="0"/>
              </a:spcBef>
              <a:spcAft>
                <a:spcPts val="0"/>
              </a:spcAft>
              <a:buNone/>
            </a:pPr>
            <a:r>
              <a:rPr lang="en" sz="1000"/>
              <a:t>Customer #</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Address #1</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p:txBody>
      </p:sp>
      <p:sp>
        <p:nvSpPr>
          <p:cNvPr id="1423" name="Google Shape;1423;p69"/>
          <p:cNvSpPr txBox="1"/>
          <p:nvPr/>
        </p:nvSpPr>
        <p:spPr>
          <a:xfrm>
            <a:off x="3638450" y="452225"/>
            <a:ext cx="17766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Appointment Details</a:t>
            </a:r>
            <a:endParaRPr sz="1000"/>
          </a:p>
        </p:txBody>
      </p:sp>
      <p:sp>
        <p:nvSpPr>
          <p:cNvPr id="1424" name="Google Shape;1424;p69"/>
          <p:cNvSpPr/>
          <p:nvPr/>
        </p:nvSpPr>
        <p:spPr>
          <a:xfrm>
            <a:off x="4088700" y="4284550"/>
            <a:ext cx="966600" cy="220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Save</a:t>
            </a:r>
            <a:endParaRPr sz="900"/>
          </a:p>
        </p:txBody>
      </p:sp>
      <p:sp>
        <p:nvSpPr>
          <p:cNvPr id="1425" name="Google Shape;1425;p69"/>
          <p:cNvSpPr txBox="1"/>
          <p:nvPr/>
        </p:nvSpPr>
        <p:spPr>
          <a:xfrm>
            <a:off x="3533925" y="486725"/>
            <a:ext cx="6870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&lt;&lt;&lt;Back</a:t>
            </a:r>
            <a:endParaRPr sz="600"/>
          </a:p>
        </p:txBody>
      </p:sp>
      <p:sp>
        <p:nvSpPr>
          <p:cNvPr id="1426" name="Google Shape;1426;p69"/>
          <p:cNvSpPr txBox="1"/>
          <p:nvPr/>
        </p:nvSpPr>
        <p:spPr>
          <a:xfrm>
            <a:off x="3977700" y="3939813"/>
            <a:ext cx="11679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Need to cancel? </a:t>
            </a:r>
            <a:r>
              <a:rPr lang="en" sz="600" u="sng"/>
              <a:t>Click here. </a:t>
            </a:r>
            <a:endParaRPr sz="600" u="sng"/>
          </a:p>
        </p:txBody>
      </p:sp>
      <p:sp>
        <p:nvSpPr>
          <p:cNvPr id="1427" name="Google Shape;1427;p69"/>
          <p:cNvSpPr/>
          <p:nvPr/>
        </p:nvSpPr>
        <p:spPr>
          <a:xfrm>
            <a:off x="3596550" y="3545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9"/>
          <p:cNvSpPr/>
          <p:nvPr/>
        </p:nvSpPr>
        <p:spPr>
          <a:xfrm>
            <a:off x="3632850" y="729175"/>
            <a:ext cx="1878300" cy="3250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rPr>
              <a:t>[name] Your appointment was successfully cancelled</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rPr lang="en" sz="1200">
                <a:solidFill>
                  <a:srgbClr val="000000"/>
                </a:solidFill>
              </a:rPr>
              <a:t>We’re sad to see you go. Hope everything works out! As a parting gift use code “HT2019” for 10% off any future services!</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rPr lang="en" sz="1200">
                <a:solidFill>
                  <a:srgbClr val="000000"/>
                </a:solidFill>
              </a:rPr>
              <a:t>All the best!</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t/>
            </a:r>
            <a:endParaRPr sz="1000"/>
          </a:p>
        </p:txBody>
      </p:sp>
      <p:sp>
        <p:nvSpPr>
          <p:cNvPr id="1429" name="Google Shape;1429;p69"/>
          <p:cNvSpPr txBox="1"/>
          <p:nvPr/>
        </p:nvSpPr>
        <p:spPr>
          <a:xfrm>
            <a:off x="3787400" y="3441638"/>
            <a:ext cx="5943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ok</a:t>
            </a:r>
            <a:endParaRPr sz="7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pic>
        <p:nvPicPr>
          <p:cNvPr id="1434" name="Google Shape;1434;p70"/>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1435" name="Google Shape;1435;p70"/>
          <p:cNvGrpSpPr/>
          <p:nvPr/>
        </p:nvGrpSpPr>
        <p:grpSpPr>
          <a:xfrm>
            <a:off x="3586200" y="2998825"/>
            <a:ext cx="1950900" cy="320100"/>
            <a:chOff x="3586200" y="3404100"/>
            <a:chExt cx="1950900" cy="320100"/>
          </a:xfrm>
        </p:grpSpPr>
        <p:sp>
          <p:nvSpPr>
            <p:cNvPr id="1436" name="Google Shape;1436;p70"/>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437" name="Google Shape;1437;p70"/>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8" name="Google Shape;1438;p70"/>
          <p:cNvSpPr/>
          <p:nvPr/>
        </p:nvSpPr>
        <p:spPr>
          <a:xfrm>
            <a:off x="3586200" y="3871271"/>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1439" name="Google Shape;1439;p70"/>
          <p:cNvSpPr/>
          <p:nvPr/>
        </p:nvSpPr>
        <p:spPr>
          <a:xfrm>
            <a:off x="3577197" y="641036"/>
            <a:ext cx="19689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0"/>
          <p:cNvSpPr/>
          <p:nvPr/>
        </p:nvSpPr>
        <p:spPr>
          <a:xfrm>
            <a:off x="3577197" y="1370824"/>
            <a:ext cx="19689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1" name="Google Shape;1441;p70"/>
          <p:cNvPicPr preferRelativeResize="0"/>
          <p:nvPr/>
        </p:nvPicPr>
        <p:blipFill rotWithShape="1">
          <a:blip r:embed="rId4">
            <a:alphaModFix/>
          </a:blip>
          <a:srcRect b="0" l="0" r="1603" t="0"/>
          <a:stretch/>
        </p:blipFill>
        <p:spPr>
          <a:xfrm>
            <a:off x="3638451" y="1666986"/>
            <a:ext cx="154926" cy="156989"/>
          </a:xfrm>
          <a:prstGeom prst="rect">
            <a:avLst/>
          </a:prstGeom>
          <a:noFill/>
          <a:ln>
            <a:noFill/>
          </a:ln>
        </p:spPr>
      </p:pic>
      <p:sp>
        <p:nvSpPr>
          <p:cNvPr id="1442" name="Google Shape;1442;p70"/>
          <p:cNvSpPr txBox="1"/>
          <p:nvPr/>
        </p:nvSpPr>
        <p:spPr>
          <a:xfrm>
            <a:off x="3606916" y="1333049"/>
            <a:ext cx="1846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1443" name="Google Shape;1443;p70"/>
          <p:cNvSpPr txBox="1"/>
          <p:nvPr/>
        </p:nvSpPr>
        <p:spPr>
          <a:xfrm>
            <a:off x="4149432" y="706336"/>
            <a:ext cx="7668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444" name="Google Shape;1444;p70"/>
          <p:cNvSpPr txBox="1"/>
          <p:nvPr/>
        </p:nvSpPr>
        <p:spPr>
          <a:xfrm>
            <a:off x="3681103" y="159116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445" name="Google Shape;1445;p70"/>
          <p:cNvSpPr/>
          <p:nvPr/>
        </p:nvSpPr>
        <p:spPr>
          <a:xfrm>
            <a:off x="4601550" y="1176925"/>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1446" name="Google Shape;1446;p70"/>
          <p:cNvSpPr/>
          <p:nvPr/>
        </p:nvSpPr>
        <p:spPr>
          <a:xfrm>
            <a:off x="3998628" y="3440261"/>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0"/>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448" name="Google Shape;1448;p70"/>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449" name="Google Shape;1449;p70"/>
          <p:cNvSpPr/>
          <p:nvPr/>
        </p:nvSpPr>
        <p:spPr>
          <a:xfrm>
            <a:off x="4831253" y="3440248"/>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0"/>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451" name="Google Shape;1451;p70"/>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452" name="Google Shape;1452;p7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Editing Appointment Details</a:t>
            </a:r>
            <a:endParaRPr/>
          </a:p>
        </p:txBody>
      </p:sp>
      <p:sp>
        <p:nvSpPr>
          <p:cNvPr id="1453" name="Google Shape;1453;p70"/>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page represents where a customer can edit their appointment details. Page should have information from left to right in editable format. Customer can click an area, edit and confirm edit of details by saving.</a:t>
            </a:r>
            <a:endParaRPr sz="900">
              <a:solidFill>
                <a:schemeClr val="dk1"/>
              </a:solidFill>
            </a:endParaRPr>
          </a:p>
        </p:txBody>
      </p:sp>
      <p:sp>
        <p:nvSpPr>
          <p:cNvPr id="1454" name="Google Shape;1454;p70"/>
          <p:cNvSpPr txBox="1"/>
          <p:nvPr/>
        </p:nvSpPr>
        <p:spPr>
          <a:xfrm>
            <a:off x="4269638" y="15522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1455" name="Google Shape;1455;p70"/>
          <p:cNvSpPr/>
          <p:nvPr/>
        </p:nvSpPr>
        <p:spPr>
          <a:xfrm>
            <a:off x="4149436" y="1591149"/>
            <a:ext cx="2490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6" name="Google Shape;1456;p70"/>
          <p:cNvGrpSpPr/>
          <p:nvPr/>
        </p:nvGrpSpPr>
        <p:grpSpPr>
          <a:xfrm>
            <a:off x="3596550" y="4284550"/>
            <a:ext cx="1950900" cy="360000"/>
            <a:chOff x="3596550" y="4284550"/>
            <a:chExt cx="1950900" cy="360000"/>
          </a:xfrm>
        </p:grpSpPr>
        <p:grpSp>
          <p:nvGrpSpPr>
            <p:cNvPr id="1457" name="Google Shape;1457;p70"/>
            <p:cNvGrpSpPr/>
            <p:nvPr/>
          </p:nvGrpSpPr>
          <p:grpSpPr>
            <a:xfrm>
              <a:off x="3596550" y="4284550"/>
              <a:ext cx="1950900" cy="360000"/>
              <a:chOff x="3596550" y="4284550"/>
              <a:chExt cx="1950900" cy="360000"/>
            </a:xfrm>
          </p:grpSpPr>
          <p:sp>
            <p:nvSpPr>
              <p:cNvPr id="1458" name="Google Shape;1458;p7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9" name="Google Shape;1459;p70"/>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1460" name="Google Shape;1460;p70"/>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1461" name="Google Shape;1461;p70"/>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1462" name="Google Shape;1462;p70"/>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1463" name="Google Shape;1463;p70"/>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1464" name="Google Shape;1464;p70"/>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1465" name="Google Shape;1465;p70"/>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
        <p:nvSpPr>
          <p:cNvPr id="1466" name="Google Shape;1466;p70"/>
          <p:cNvSpPr/>
          <p:nvPr/>
        </p:nvSpPr>
        <p:spPr>
          <a:xfrm>
            <a:off x="3586200" y="351300"/>
            <a:ext cx="1950900" cy="4267800"/>
          </a:xfrm>
          <a:prstGeom prst="roundRect">
            <a:avLst>
              <a:gd fmla="val 8873" name="adj"/>
            </a:avLst>
          </a:prstGeom>
          <a:solidFill>
            <a:schemeClr val="lt1"/>
          </a:solidFill>
          <a:ln>
            <a:noFill/>
          </a:ln>
        </p:spPr>
        <p:txBody>
          <a:bodyPr anchorCtr="0" anchor="ctr" bIns="91425" lIns="91425" spcFirstLastPara="1" rIns="91425" wrap="square" tIns="91425">
            <a:noAutofit/>
          </a:bodyPr>
          <a:lstStyle/>
          <a:p>
            <a:pPr indent="0" lvl="0" marL="0" rtl="0" algn="l">
              <a:lnSpc>
                <a:spcPct val="18000"/>
              </a:lnSpc>
              <a:spcBef>
                <a:spcPts val="0"/>
              </a:spcBef>
              <a:spcAft>
                <a:spcPts val="0"/>
              </a:spcAft>
              <a:buNone/>
            </a:pPr>
            <a:r>
              <a:rPr lang="en" sz="1000"/>
              <a:t>Date</a:t>
            </a:r>
            <a:endParaRPr sz="1000"/>
          </a:p>
          <a:p>
            <a:pPr indent="0" lvl="0" marL="0" rtl="0" algn="l">
              <a:lnSpc>
                <a:spcPct val="18000"/>
              </a:lnSpc>
              <a:spcBef>
                <a:spcPts val="0"/>
              </a:spcBef>
              <a:spcAft>
                <a:spcPts val="0"/>
              </a:spcAft>
              <a:buNone/>
            </a:pPr>
            <a:r>
              <a:rPr lang="en" sz="1000"/>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Start Time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Crew Size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Hours Needed</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Service Type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Job Size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Customer Name</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t/>
            </a:r>
            <a:endParaRPr sz="1000"/>
          </a:p>
          <a:p>
            <a:pPr indent="0" lvl="0" marL="0" rtl="0" algn="l">
              <a:lnSpc>
                <a:spcPct val="18000"/>
              </a:lnSpc>
              <a:spcBef>
                <a:spcPts val="0"/>
              </a:spcBef>
              <a:spcAft>
                <a:spcPts val="0"/>
              </a:spcAft>
              <a:buNone/>
            </a:pPr>
            <a:r>
              <a:t/>
            </a:r>
            <a:endParaRPr sz="1000"/>
          </a:p>
          <a:p>
            <a:pPr indent="0" lvl="0" marL="0" rtl="0" algn="l">
              <a:lnSpc>
                <a:spcPct val="18000"/>
              </a:lnSpc>
              <a:spcBef>
                <a:spcPts val="0"/>
              </a:spcBef>
              <a:spcAft>
                <a:spcPts val="0"/>
              </a:spcAft>
              <a:buNone/>
            </a:pPr>
            <a:r>
              <a:t/>
            </a:r>
            <a:endParaRPr sz="1000"/>
          </a:p>
          <a:p>
            <a:pPr indent="0" lvl="0" marL="0" rtl="0" algn="l">
              <a:lnSpc>
                <a:spcPct val="18000"/>
              </a:lnSpc>
              <a:spcBef>
                <a:spcPts val="0"/>
              </a:spcBef>
              <a:spcAft>
                <a:spcPts val="0"/>
              </a:spcAft>
              <a:buNone/>
            </a:pPr>
            <a:r>
              <a:rPr lang="en" sz="1000"/>
              <a:t>Customer #</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Address #1</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p:txBody>
      </p:sp>
      <p:sp>
        <p:nvSpPr>
          <p:cNvPr id="1467" name="Google Shape;1467;p70"/>
          <p:cNvSpPr txBox="1"/>
          <p:nvPr/>
        </p:nvSpPr>
        <p:spPr>
          <a:xfrm>
            <a:off x="3638450" y="452225"/>
            <a:ext cx="17766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Appointment Details</a:t>
            </a:r>
            <a:endParaRPr sz="1000"/>
          </a:p>
        </p:txBody>
      </p:sp>
      <p:sp>
        <p:nvSpPr>
          <p:cNvPr id="1468" name="Google Shape;1468;p70"/>
          <p:cNvSpPr/>
          <p:nvPr/>
        </p:nvSpPr>
        <p:spPr>
          <a:xfrm>
            <a:off x="4088700" y="4284550"/>
            <a:ext cx="966600" cy="220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Save</a:t>
            </a:r>
            <a:endParaRPr sz="900"/>
          </a:p>
        </p:txBody>
      </p:sp>
      <p:sp>
        <p:nvSpPr>
          <p:cNvPr id="1469" name="Google Shape;1469;p70"/>
          <p:cNvSpPr txBox="1"/>
          <p:nvPr/>
        </p:nvSpPr>
        <p:spPr>
          <a:xfrm>
            <a:off x="3533925" y="486725"/>
            <a:ext cx="6870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&lt;&lt;&lt;Back</a:t>
            </a:r>
            <a:endParaRPr sz="600"/>
          </a:p>
        </p:txBody>
      </p:sp>
      <p:sp>
        <p:nvSpPr>
          <p:cNvPr id="1470" name="Google Shape;1470;p70"/>
          <p:cNvSpPr txBox="1"/>
          <p:nvPr/>
        </p:nvSpPr>
        <p:spPr>
          <a:xfrm>
            <a:off x="3977700" y="3939813"/>
            <a:ext cx="11679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Need to cancel? </a:t>
            </a:r>
            <a:r>
              <a:rPr lang="en" sz="600" u="sng"/>
              <a:t>Click here. </a:t>
            </a:r>
            <a:endParaRPr sz="600" u="sng"/>
          </a:p>
        </p:txBody>
      </p:sp>
      <p:sp>
        <p:nvSpPr>
          <p:cNvPr id="1471" name="Google Shape;1471;p70"/>
          <p:cNvSpPr/>
          <p:nvPr/>
        </p:nvSpPr>
        <p:spPr>
          <a:xfrm>
            <a:off x="3596550" y="3545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0"/>
          <p:cNvSpPr/>
          <p:nvPr/>
        </p:nvSpPr>
        <p:spPr>
          <a:xfrm>
            <a:off x="3632850" y="729175"/>
            <a:ext cx="1878300" cy="3250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rPr>
              <a:t>[name] </a:t>
            </a:r>
            <a:r>
              <a:rPr lang="en" sz="1200"/>
              <a:t>we’ve</a:t>
            </a:r>
            <a:r>
              <a:rPr lang="en" sz="1200">
                <a:solidFill>
                  <a:srgbClr val="000000"/>
                </a:solidFill>
              </a:rPr>
              <a:t> successfully </a:t>
            </a:r>
            <a:r>
              <a:rPr lang="en" sz="1200"/>
              <a:t>applied a X% discount to your appointment. If you still need to reschedule please do so on the following page.</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rPr lang="en" sz="1200">
                <a:solidFill>
                  <a:srgbClr val="000000"/>
                </a:solidFill>
              </a:rPr>
              <a:t>All the best!</a:t>
            </a:r>
            <a:endParaRPr sz="1200">
              <a:solidFill>
                <a:srgbClr val="000000"/>
              </a:solidFill>
            </a:endParaRPr>
          </a:p>
          <a:p>
            <a:pPr indent="0" lvl="0" marL="0" rtl="0" algn="l">
              <a:spcBef>
                <a:spcPts val="0"/>
              </a:spcBef>
              <a:spcAft>
                <a:spcPts val="0"/>
              </a:spcAft>
              <a:buNone/>
            </a:pPr>
            <a:r>
              <a:rPr lang="en" sz="1200"/>
              <a:t>The Home Team</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t/>
            </a:r>
            <a:endParaRPr sz="1000"/>
          </a:p>
        </p:txBody>
      </p:sp>
      <p:sp>
        <p:nvSpPr>
          <p:cNvPr id="1473" name="Google Shape;1473;p70"/>
          <p:cNvSpPr txBox="1"/>
          <p:nvPr/>
        </p:nvSpPr>
        <p:spPr>
          <a:xfrm>
            <a:off x="3787400" y="3441638"/>
            <a:ext cx="594300" cy="237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ok</a:t>
            </a:r>
            <a:endParaRPr sz="7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pic>
        <p:nvPicPr>
          <p:cNvPr id="1478" name="Google Shape;1478;p71"/>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1479" name="Google Shape;1479;p71"/>
          <p:cNvGrpSpPr/>
          <p:nvPr/>
        </p:nvGrpSpPr>
        <p:grpSpPr>
          <a:xfrm>
            <a:off x="3586200" y="2998825"/>
            <a:ext cx="1950900" cy="320100"/>
            <a:chOff x="3586200" y="3404100"/>
            <a:chExt cx="1950900" cy="320100"/>
          </a:xfrm>
        </p:grpSpPr>
        <p:sp>
          <p:nvSpPr>
            <p:cNvPr id="1480" name="Google Shape;1480;p71"/>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481" name="Google Shape;1481;p71"/>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2" name="Google Shape;1482;p71"/>
          <p:cNvSpPr/>
          <p:nvPr/>
        </p:nvSpPr>
        <p:spPr>
          <a:xfrm>
            <a:off x="3586200" y="3871271"/>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1483" name="Google Shape;1483;p71"/>
          <p:cNvSpPr/>
          <p:nvPr/>
        </p:nvSpPr>
        <p:spPr>
          <a:xfrm>
            <a:off x="3577197" y="641036"/>
            <a:ext cx="19689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1"/>
          <p:cNvSpPr/>
          <p:nvPr/>
        </p:nvSpPr>
        <p:spPr>
          <a:xfrm>
            <a:off x="3577197" y="1370824"/>
            <a:ext cx="19689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5" name="Google Shape;1485;p71"/>
          <p:cNvPicPr preferRelativeResize="0"/>
          <p:nvPr/>
        </p:nvPicPr>
        <p:blipFill rotWithShape="1">
          <a:blip r:embed="rId4">
            <a:alphaModFix/>
          </a:blip>
          <a:srcRect b="0" l="0" r="1603" t="0"/>
          <a:stretch/>
        </p:blipFill>
        <p:spPr>
          <a:xfrm>
            <a:off x="3638451" y="1666986"/>
            <a:ext cx="154926" cy="156989"/>
          </a:xfrm>
          <a:prstGeom prst="rect">
            <a:avLst/>
          </a:prstGeom>
          <a:noFill/>
          <a:ln>
            <a:noFill/>
          </a:ln>
        </p:spPr>
      </p:pic>
      <p:sp>
        <p:nvSpPr>
          <p:cNvPr id="1486" name="Google Shape;1486;p71"/>
          <p:cNvSpPr txBox="1"/>
          <p:nvPr/>
        </p:nvSpPr>
        <p:spPr>
          <a:xfrm>
            <a:off x="3606916" y="1333049"/>
            <a:ext cx="1846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1487" name="Google Shape;1487;p71"/>
          <p:cNvSpPr txBox="1"/>
          <p:nvPr/>
        </p:nvSpPr>
        <p:spPr>
          <a:xfrm>
            <a:off x="4149432" y="706336"/>
            <a:ext cx="7668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488" name="Google Shape;1488;p71"/>
          <p:cNvSpPr txBox="1"/>
          <p:nvPr/>
        </p:nvSpPr>
        <p:spPr>
          <a:xfrm>
            <a:off x="3681103" y="159116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489" name="Google Shape;1489;p71"/>
          <p:cNvSpPr/>
          <p:nvPr/>
        </p:nvSpPr>
        <p:spPr>
          <a:xfrm>
            <a:off x="4601550" y="1176925"/>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1490" name="Google Shape;1490;p71"/>
          <p:cNvSpPr/>
          <p:nvPr/>
        </p:nvSpPr>
        <p:spPr>
          <a:xfrm>
            <a:off x="3998628" y="3440261"/>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1"/>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492" name="Google Shape;1492;p71"/>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493" name="Google Shape;1493;p71"/>
          <p:cNvSpPr/>
          <p:nvPr/>
        </p:nvSpPr>
        <p:spPr>
          <a:xfrm>
            <a:off x="4831253" y="3440248"/>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1"/>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495" name="Google Shape;1495;p71"/>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496" name="Google Shape;1496;p71"/>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Editing Appointment Details</a:t>
            </a:r>
            <a:endParaRPr/>
          </a:p>
        </p:txBody>
      </p:sp>
      <p:sp>
        <p:nvSpPr>
          <p:cNvPr id="1497" name="Google Shape;1497;p71"/>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page represents where a customer can edit their appointment details. Page should have information from left to right in editable format. Customer can click an area, edit and confirm edit of details by saving.</a:t>
            </a:r>
            <a:endParaRPr sz="900">
              <a:solidFill>
                <a:schemeClr val="dk1"/>
              </a:solidFill>
            </a:endParaRPr>
          </a:p>
        </p:txBody>
      </p:sp>
      <p:sp>
        <p:nvSpPr>
          <p:cNvPr id="1498" name="Google Shape;1498;p71"/>
          <p:cNvSpPr txBox="1"/>
          <p:nvPr/>
        </p:nvSpPr>
        <p:spPr>
          <a:xfrm>
            <a:off x="4269638" y="15522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1499" name="Google Shape;1499;p71"/>
          <p:cNvSpPr/>
          <p:nvPr/>
        </p:nvSpPr>
        <p:spPr>
          <a:xfrm>
            <a:off x="4149436" y="1591149"/>
            <a:ext cx="2490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0" name="Google Shape;1500;p71"/>
          <p:cNvGrpSpPr/>
          <p:nvPr/>
        </p:nvGrpSpPr>
        <p:grpSpPr>
          <a:xfrm>
            <a:off x="3596550" y="4284550"/>
            <a:ext cx="1950900" cy="360000"/>
            <a:chOff x="3596550" y="4284550"/>
            <a:chExt cx="1950900" cy="360000"/>
          </a:xfrm>
        </p:grpSpPr>
        <p:grpSp>
          <p:nvGrpSpPr>
            <p:cNvPr id="1501" name="Google Shape;1501;p71"/>
            <p:cNvGrpSpPr/>
            <p:nvPr/>
          </p:nvGrpSpPr>
          <p:grpSpPr>
            <a:xfrm>
              <a:off x="3596550" y="4284550"/>
              <a:ext cx="1950900" cy="360000"/>
              <a:chOff x="3596550" y="4284550"/>
              <a:chExt cx="1950900" cy="360000"/>
            </a:xfrm>
          </p:grpSpPr>
          <p:sp>
            <p:nvSpPr>
              <p:cNvPr id="1502" name="Google Shape;1502;p7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3" name="Google Shape;1503;p71"/>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1504" name="Google Shape;1504;p71"/>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1505" name="Google Shape;1505;p71"/>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1506" name="Google Shape;1506;p71"/>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1507" name="Google Shape;1507;p71"/>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1508" name="Google Shape;1508;p71"/>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1509" name="Google Shape;1509;p71"/>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
        <p:nvSpPr>
          <p:cNvPr id="1510" name="Google Shape;1510;p71"/>
          <p:cNvSpPr/>
          <p:nvPr/>
        </p:nvSpPr>
        <p:spPr>
          <a:xfrm>
            <a:off x="3586200" y="351300"/>
            <a:ext cx="1950900" cy="4267800"/>
          </a:xfrm>
          <a:prstGeom prst="roundRect">
            <a:avLst>
              <a:gd fmla="val 8873" name="adj"/>
            </a:avLst>
          </a:prstGeom>
          <a:solidFill>
            <a:schemeClr val="lt1"/>
          </a:solidFill>
          <a:ln>
            <a:noFill/>
          </a:ln>
        </p:spPr>
        <p:txBody>
          <a:bodyPr anchorCtr="0" anchor="ctr" bIns="91425" lIns="91425" spcFirstLastPara="1" rIns="91425" wrap="square" tIns="91425">
            <a:noAutofit/>
          </a:bodyPr>
          <a:lstStyle/>
          <a:p>
            <a:pPr indent="0" lvl="0" marL="0" rtl="0" algn="l">
              <a:lnSpc>
                <a:spcPct val="18000"/>
              </a:lnSpc>
              <a:spcBef>
                <a:spcPts val="0"/>
              </a:spcBef>
              <a:spcAft>
                <a:spcPts val="0"/>
              </a:spcAft>
              <a:buNone/>
            </a:pPr>
            <a:r>
              <a:rPr lang="en" sz="1000"/>
              <a:t>Message to The Team</a:t>
            </a:r>
            <a:endParaRPr sz="1000"/>
          </a:p>
          <a:p>
            <a:pPr indent="0" lvl="0" marL="0" rtl="0" algn="l">
              <a:lnSpc>
                <a:spcPct val="18000"/>
              </a:lnSpc>
              <a:spcBef>
                <a:spcPts val="0"/>
              </a:spcBef>
              <a:spcAft>
                <a:spcPts val="0"/>
              </a:spcAft>
              <a:buNone/>
            </a:pPr>
            <a:r>
              <a:rPr lang="en" sz="1000"/>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Parking Instructions</a:t>
            </a:r>
            <a:endParaRPr sz="1000"/>
          </a:p>
          <a:p>
            <a:pPr indent="0" lvl="0" marL="0" rtl="0" algn="l">
              <a:lnSpc>
                <a:spcPct val="18000"/>
              </a:lnSpc>
              <a:spcBef>
                <a:spcPts val="0"/>
              </a:spcBef>
              <a:spcAft>
                <a:spcPts val="0"/>
              </a:spcAft>
              <a:buNone/>
            </a:pPr>
            <a:r>
              <a:rPr lang="en" sz="1000">
                <a:solidFill>
                  <a:schemeClr val="dk1"/>
                </a:solidFill>
              </a:rPr>
              <a:t>_______</a:t>
            </a:r>
            <a:r>
              <a:rPr lang="en" sz="1000">
                <a:solidFill>
                  <a:schemeClr val="dk1"/>
                </a:solidFill>
              </a:rPr>
              <a:t>__</a:t>
            </a:r>
            <a:r>
              <a:rPr lang="en" sz="1000">
                <a:solidFill>
                  <a:schemeClr val="dk1"/>
                </a:solidFill>
              </a:rPr>
              <a:t>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Security / Gate Instructions</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Pets</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Stairs</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8000"/>
              </a:lnSpc>
              <a:spcBef>
                <a:spcPts val="0"/>
              </a:spcBef>
              <a:spcAft>
                <a:spcPts val="0"/>
              </a:spcAft>
              <a:buNone/>
            </a:pPr>
            <a:r>
              <a:rPr lang="en" sz="1000"/>
              <a:t>Elevators</a:t>
            </a:r>
            <a:endParaRPr sz="1000"/>
          </a:p>
          <a:p>
            <a:pPr indent="0" lvl="0" marL="0" rtl="0" algn="l">
              <a:lnSpc>
                <a:spcPct val="18000"/>
              </a:lnSpc>
              <a:spcBef>
                <a:spcPts val="0"/>
              </a:spcBef>
              <a:spcAft>
                <a:spcPts val="0"/>
              </a:spcAft>
              <a:buNone/>
            </a:pPr>
            <a:r>
              <a:rPr lang="en" sz="1000">
                <a:solidFill>
                  <a:schemeClr val="dk1"/>
                </a:solidFill>
              </a:rPr>
              <a:t>________________________</a:t>
            </a:r>
            <a:endParaRPr sz="1000"/>
          </a:p>
          <a:p>
            <a:pPr indent="0" lvl="0" marL="0" rtl="0" algn="l">
              <a:lnSpc>
                <a:spcPct val="18000"/>
              </a:lnSpc>
              <a:spcBef>
                <a:spcPts val="0"/>
              </a:spcBef>
              <a:spcAft>
                <a:spcPts val="0"/>
              </a:spcAft>
              <a:buNone/>
            </a:pPr>
            <a:r>
              <a:t/>
            </a:r>
            <a:endParaRPr sz="1000"/>
          </a:p>
        </p:txBody>
      </p:sp>
      <p:sp>
        <p:nvSpPr>
          <p:cNvPr id="1511" name="Google Shape;1511;p71"/>
          <p:cNvSpPr txBox="1"/>
          <p:nvPr/>
        </p:nvSpPr>
        <p:spPr>
          <a:xfrm>
            <a:off x="3638450" y="452225"/>
            <a:ext cx="17766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Additional </a:t>
            </a:r>
            <a:r>
              <a:rPr lang="en" sz="1000"/>
              <a:t>Appointment</a:t>
            </a:r>
            <a:endParaRPr sz="1000"/>
          </a:p>
          <a:p>
            <a:pPr indent="0" lvl="0" marL="0" rtl="0" algn="ctr">
              <a:spcBef>
                <a:spcPts val="0"/>
              </a:spcBef>
              <a:spcAft>
                <a:spcPts val="0"/>
              </a:spcAft>
              <a:buNone/>
            </a:pPr>
            <a:r>
              <a:rPr lang="en" sz="1000"/>
              <a:t>Details</a:t>
            </a:r>
            <a:endParaRPr sz="1000"/>
          </a:p>
        </p:txBody>
      </p:sp>
      <p:sp>
        <p:nvSpPr>
          <p:cNvPr id="1512" name="Google Shape;1512;p71"/>
          <p:cNvSpPr/>
          <p:nvPr/>
        </p:nvSpPr>
        <p:spPr>
          <a:xfrm>
            <a:off x="4088700" y="4284550"/>
            <a:ext cx="966600" cy="220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Save</a:t>
            </a:r>
            <a:endParaRPr sz="900"/>
          </a:p>
        </p:txBody>
      </p:sp>
      <p:sp>
        <p:nvSpPr>
          <p:cNvPr id="1513" name="Google Shape;1513;p71"/>
          <p:cNvSpPr txBox="1"/>
          <p:nvPr/>
        </p:nvSpPr>
        <p:spPr>
          <a:xfrm>
            <a:off x="3486300" y="486725"/>
            <a:ext cx="6870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&lt;&lt;&lt;Back</a:t>
            </a:r>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u="sng"/>
              <a:t>END</a:t>
            </a:r>
            <a:endParaRPr b="1" u="sng"/>
          </a:p>
          <a:p>
            <a:pPr indent="0" lvl="0" marL="0" rtl="0" algn="ctr">
              <a:spcBef>
                <a:spcPts val="0"/>
              </a:spcBef>
              <a:spcAft>
                <a:spcPts val="0"/>
              </a:spcAft>
              <a:buNone/>
            </a:pPr>
            <a:r>
              <a:rPr lang="en"/>
              <a:t>Customer Profile </a:t>
            </a:r>
            <a:endParaRPr/>
          </a:p>
        </p:txBody>
      </p:sp>
      <p:sp>
        <p:nvSpPr>
          <p:cNvPr id="166" name="Google Shape;166;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72"/>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a:t>Viewing &amp; </a:t>
            </a:r>
            <a:r>
              <a:rPr lang="en"/>
              <a:t>Editing Additional Appointment Details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pic>
        <p:nvPicPr>
          <p:cNvPr id="1523" name="Google Shape;1523;p7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524" name="Google Shape;1524;p73"/>
          <p:cNvSpPr/>
          <p:nvPr/>
        </p:nvSpPr>
        <p:spPr>
          <a:xfrm>
            <a:off x="3586200" y="3871271"/>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1525" name="Google Shape;1525;p73"/>
          <p:cNvSpPr/>
          <p:nvPr/>
        </p:nvSpPr>
        <p:spPr>
          <a:xfrm>
            <a:off x="3577197" y="641036"/>
            <a:ext cx="19689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3"/>
          <p:cNvSpPr/>
          <p:nvPr/>
        </p:nvSpPr>
        <p:spPr>
          <a:xfrm>
            <a:off x="3577197" y="1370824"/>
            <a:ext cx="19689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7" name="Google Shape;1527;p73"/>
          <p:cNvPicPr preferRelativeResize="0"/>
          <p:nvPr/>
        </p:nvPicPr>
        <p:blipFill rotWithShape="1">
          <a:blip r:embed="rId4">
            <a:alphaModFix/>
          </a:blip>
          <a:srcRect b="0" l="0" r="1603" t="0"/>
          <a:stretch/>
        </p:blipFill>
        <p:spPr>
          <a:xfrm>
            <a:off x="3638451" y="1666986"/>
            <a:ext cx="154926" cy="156989"/>
          </a:xfrm>
          <a:prstGeom prst="rect">
            <a:avLst/>
          </a:prstGeom>
          <a:noFill/>
          <a:ln>
            <a:noFill/>
          </a:ln>
        </p:spPr>
      </p:pic>
      <p:sp>
        <p:nvSpPr>
          <p:cNvPr id="1528" name="Google Shape;1528;p73"/>
          <p:cNvSpPr txBox="1"/>
          <p:nvPr/>
        </p:nvSpPr>
        <p:spPr>
          <a:xfrm>
            <a:off x="3606916" y="1333049"/>
            <a:ext cx="1846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1529" name="Google Shape;1529;p73"/>
          <p:cNvSpPr txBox="1"/>
          <p:nvPr/>
        </p:nvSpPr>
        <p:spPr>
          <a:xfrm>
            <a:off x="4149432" y="706336"/>
            <a:ext cx="7668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530" name="Google Shape;1530;p73"/>
          <p:cNvSpPr txBox="1"/>
          <p:nvPr/>
        </p:nvSpPr>
        <p:spPr>
          <a:xfrm>
            <a:off x="3681103" y="159116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531" name="Google Shape;1531;p73"/>
          <p:cNvSpPr/>
          <p:nvPr/>
        </p:nvSpPr>
        <p:spPr>
          <a:xfrm>
            <a:off x="4601550" y="1176925"/>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1532" name="Google Shape;1532;p73"/>
          <p:cNvSpPr/>
          <p:nvPr/>
        </p:nvSpPr>
        <p:spPr>
          <a:xfrm>
            <a:off x="3998628" y="3440261"/>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3"/>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534" name="Google Shape;1534;p73"/>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535" name="Google Shape;1535;p73"/>
          <p:cNvSpPr/>
          <p:nvPr/>
        </p:nvSpPr>
        <p:spPr>
          <a:xfrm>
            <a:off x="4831253" y="3440248"/>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3"/>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537" name="Google Shape;1537;p73"/>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538" name="Google Shape;1538;p7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Viewing Additional</a:t>
            </a:r>
            <a:r>
              <a:rPr lang="en"/>
              <a:t> Appointment Details</a:t>
            </a:r>
            <a:endParaRPr/>
          </a:p>
        </p:txBody>
      </p:sp>
      <p:sp>
        <p:nvSpPr>
          <p:cNvPr id="1539" name="Google Shape;1539;p73"/>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A user can view their additional appointment details by clicking the “plus” button to the right. Upon clicking the plus button an accordion style menu will open revealing their additional details.</a:t>
            </a:r>
            <a:endParaRPr sz="900">
              <a:solidFill>
                <a:schemeClr val="dk1"/>
              </a:solidFill>
            </a:endParaRPr>
          </a:p>
        </p:txBody>
      </p:sp>
      <p:sp>
        <p:nvSpPr>
          <p:cNvPr id="1540" name="Google Shape;1540;p73"/>
          <p:cNvSpPr txBox="1"/>
          <p:nvPr/>
        </p:nvSpPr>
        <p:spPr>
          <a:xfrm>
            <a:off x="4269638" y="15522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1541" name="Google Shape;1541;p73"/>
          <p:cNvSpPr/>
          <p:nvPr/>
        </p:nvSpPr>
        <p:spPr>
          <a:xfrm>
            <a:off x="4149436" y="1591149"/>
            <a:ext cx="2490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2" name="Google Shape;1542;p73"/>
          <p:cNvGrpSpPr/>
          <p:nvPr/>
        </p:nvGrpSpPr>
        <p:grpSpPr>
          <a:xfrm>
            <a:off x="3596550" y="4284550"/>
            <a:ext cx="1950900" cy="360000"/>
            <a:chOff x="3596550" y="4284550"/>
            <a:chExt cx="1950900" cy="360000"/>
          </a:xfrm>
        </p:grpSpPr>
        <p:grpSp>
          <p:nvGrpSpPr>
            <p:cNvPr id="1543" name="Google Shape;1543;p73"/>
            <p:cNvGrpSpPr/>
            <p:nvPr/>
          </p:nvGrpSpPr>
          <p:grpSpPr>
            <a:xfrm>
              <a:off x="3596550" y="4284550"/>
              <a:ext cx="1950900" cy="360000"/>
              <a:chOff x="3596550" y="4284550"/>
              <a:chExt cx="1950900" cy="360000"/>
            </a:xfrm>
          </p:grpSpPr>
          <p:sp>
            <p:nvSpPr>
              <p:cNvPr id="1544" name="Google Shape;1544;p7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5" name="Google Shape;1545;p73"/>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1546" name="Google Shape;1546;p73"/>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1547" name="Google Shape;1547;p73"/>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1548" name="Google Shape;1548;p73"/>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1549" name="Google Shape;1549;p73"/>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1550" name="Google Shape;1550;p73"/>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1551" name="Google Shape;1551;p73"/>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
        <p:nvSpPr>
          <p:cNvPr id="1552" name="Google Shape;1552;p73"/>
          <p:cNvSpPr/>
          <p:nvPr/>
        </p:nvSpPr>
        <p:spPr>
          <a:xfrm>
            <a:off x="3596550" y="364275"/>
            <a:ext cx="1950900" cy="42804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3" name="Google Shape;1553;p73"/>
          <p:cNvGrpSpPr/>
          <p:nvPr/>
        </p:nvGrpSpPr>
        <p:grpSpPr>
          <a:xfrm>
            <a:off x="3586200" y="2998825"/>
            <a:ext cx="1950900" cy="320100"/>
            <a:chOff x="3586200" y="3404100"/>
            <a:chExt cx="1950900" cy="320100"/>
          </a:xfrm>
        </p:grpSpPr>
        <p:sp>
          <p:nvSpPr>
            <p:cNvPr id="1554" name="Google Shape;1554;p73"/>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555" name="Google Shape;1555;p73"/>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pic>
        <p:nvPicPr>
          <p:cNvPr id="1560" name="Google Shape;1560;p74"/>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1561" name="Google Shape;1561;p74"/>
          <p:cNvGrpSpPr/>
          <p:nvPr/>
        </p:nvGrpSpPr>
        <p:grpSpPr>
          <a:xfrm>
            <a:off x="3586200" y="2998825"/>
            <a:ext cx="1950900" cy="320100"/>
            <a:chOff x="3586200" y="3404100"/>
            <a:chExt cx="1950900" cy="320100"/>
          </a:xfrm>
        </p:grpSpPr>
        <p:sp>
          <p:nvSpPr>
            <p:cNvPr id="1562" name="Google Shape;1562;p74"/>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563" name="Google Shape;1563;p74"/>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4" name="Google Shape;1564;p74"/>
          <p:cNvSpPr/>
          <p:nvPr/>
        </p:nvSpPr>
        <p:spPr>
          <a:xfrm>
            <a:off x="3586200" y="3871271"/>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1565" name="Google Shape;1565;p74"/>
          <p:cNvSpPr/>
          <p:nvPr/>
        </p:nvSpPr>
        <p:spPr>
          <a:xfrm>
            <a:off x="3577197" y="641036"/>
            <a:ext cx="19689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4"/>
          <p:cNvSpPr/>
          <p:nvPr/>
        </p:nvSpPr>
        <p:spPr>
          <a:xfrm>
            <a:off x="3577197" y="1370824"/>
            <a:ext cx="19689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7" name="Google Shape;1567;p74"/>
          <p:cNvPicPr preferRelativeResize="0"/>
          <p:nvPr/>
        </p:nvPicPr>
        <p:blipFill rotWithShape="1">
          <a:blip r:embed="rId4">
            <a:alphaModFix/>
          </a:blip>
          <a:srcRect b="0" l="0" r="1603" t="0"/>
          <a:stretch/>
        </p:blipFill>
        <p:spPr>
          <a:xfrm>
            <a:off x="3638451" y="1666986"/>
            <a:ext cx="154926" cy="156989"/>
          </a:xfrm>
          <a:prstGeom prst="rect">
            <a:avLst/>
          </a:prstGeom>
          <a:noFill/>
          <a:ln>
            <a:noFill/>
          </a:ln>
        </p:spPr>
      </p:pic>
      <p:sp>
        <p:nvSpPr>
          <p:cNvPr id="1568" name="Google Shape;1568;p74"/>
          <p:cNvSpPr txBox="1"/>
          <p:nvPr/>
        </p:nvSpPr>
        <p:spPr>
          <a:xfrm>
            <a:off x="3606916" y="1333049"/>
            <a:ext cx="1846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1569" name="Google Shape;1569;p74"/>
          <p:cNvSpPr txBox="1"/>
          <p:nvPr/>
        </p:nvSpPr>
        <p:spPr>
          <a:xfrm>
            <a:off x="4149432" y="706336"/>
            <a:ext cx="7668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570" name="Google Shape;1570;p74"/>
          <p:cNvSpPr txBox="1"/>
          <p:nvPr/>
        </p:nvSpPr>
        <p:spPr>
          <a:xfrm>
            <a:off x="3681103" y="159116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571" name="Google Shape;1571;p74"/>
          <p:cNvSpPr/>
          <p:nvPr/>
        </p:nvSpPr>
        <p:spPr>
          <a:xfrm>
            <a:off x="4601550" y="1176925"/>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1572" name="Google Shape;1572;p74"/>
          <p:cNvSpPr/>
          <p:nvPr/>
        </p:nvSpPr>
        <p:spPr>
          <a:xfrm>
            <a:off x="3998628" y="3440261"/>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4"/>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574" name="Google Shape;1574;p74"/>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575" name="Google Shape;1575;p74"/>
          <p:cNvSpPr/>
          <p:nvPr/>
        </p:nvSpPr>
        <p:spPr>
          <a:xfrm>
            <a:off x="4831253" y="3440248"/>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4"/>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577" name="Google Shape;1577;p74"/>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578" name="Google Shape;1578;p74"/>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Editing Appointment Details</a:t>
            </a:r>
            <a:endParaRPr/>
          </a:p>
        </p:txBody>
      </p:sp>
      <p:sp>
        <p:nvSpPr>
          <p:cNvPr id="1579" name="Google Shape;1579;p74"/>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page represents where a customer can view edit their additional appointment details. Page should resemble that of the booking process for a customer.</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Upon entering page it is “view only” mode. If user clicks edit then fields will be editable. Once edit is hit, save button will appear at the bottom.</a:t>
            </a:r>
            <a:endParaRPr sz="900">
              <a:solidFill>
                <a:schemeClr val="dk1"/>
              </a:solidFill>
            </a:endParaRPr>
          </a:p>
        </p:txBody>
      </p:sp>
      <p:sp>
        <p:nvSpPr>
          <p:cNvPr id="1580" name="Google Shape;1580;p74"/>
          <p:cNvSpPr txBox="1"/>
          <p:nvPr/>
        </p:nvSpPr>
        <p:spPr>
          <a:xfrm>
            <a:off x="4269638" y="15522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1581" name="Google Shape;1581;p74"/>
          <p:cNvSpPr/>
          <p:nvPr/>
        </p:nvSpPr>
        <p:spPr>
          <a:xfrm>
            <a:off x="4149436" y="1591149"/>
            <a:ext cx="2490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2" name="Google Shape;1582;p74"/>
          <p:cNvGrpSpPr/>
          <p:nvPr/>
        </p:nvGrpSpPr>
        <p:grpSpPr>
          <a:xfrm>
            <a:off x="3596550" y="4284550"/>
            <a:ext cx="1950900" cy="360000"/>
            <a:chOff x="3596550" y="4284550"/>
            <a:chExt cx="1950900" cy="360000"/>
          </a:xfrm>
        </p:grpSpPr>
        <p:grpSp>
          <p:nvGrpSpPr>
            <p:cNvPr id="1583" name="Google Shape;1583;p74"/>
            <p:cNvGrpSpPr/>
            <p:nvPr/>
          </p:nvGrpSpPr>
          <p:grpSpPr>
            <a:xfrm>
              <a:off x="3596550" y="4284550"/>
              <a:ext cx="1950900" cy="360000"/>
              <a:chOff x="3596550" y="4284550"/>
              <a:chExt cx="1950900" cy="360000"/>
            </a:xfrm>
          </p:grpSpPr>
          <p:sp>
            <p:nvSpPr>
              <p:cNvPr id="1584" name="Google Shape;1584;p7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5" name="Google Shape;1585;p74"/>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1586" name="Google Shape;1586;p74"/>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1587" name="Google Shape;1587;p74"/>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1588" name="Google Shape;1588;p74"/>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1589" name="Google Shape;1589;p74"/>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1590" name="Google Shape;1590;p74"/>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1591" name="Google Shape;1591;p74"/>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
        <p:nvSpPr>
          <p:cNvPr id="1592" name="Google Shape;1592;p74"/>
          <p:cNvSpPr/>
          <p:nvPr/>
        </p:nvSpPr>
        <p:spPr>
          <a:xfrm>
            <a:off x="3586200" y="351300"/>
            <a:ext cx="1950900" cy="4267800"/>
          </a:xfrm>
          <a:prstGeom prst="roundRect">
            <a:avLst>
              <a:gd fmla="val 887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Message to The Team</a:t>
            </a:r>
            <a:endParaRPr/>
          </a:p>
          <a:p>
            <a:pPr indent="0" lvl="0" marL="0" rtl="0" algn="l">
              <a:spcBef>
                <a:spcPts val="0"/>
              </a:spcBef>
              <a:spcAft>
                <a:spcPts val="0"/>
              </a:spcAft>
              <a:buNone/>
            </a:pPr>
            <a:r>
              <a:rPr lang="en"/>
              <a:t>Parking Instructions</a:t>
            </a:r>
            <a:endParaRPr/>
          </a:p>
          <a:p>
            <a:pPr indent="0" lvl="0" marL="0" rtl="0" algn="l">
              <a:spcBef>
                <a:spcPts val="0"/>
              </a:spcBef>
              <a:spcAft>
                <a:spcPts val="0"/>
              </a:spcAft>
              <a:buNone/>
            </a:pPr>
            <a:r>
              <a:rPr lang="en"/>
              <a:t>Security / Gate Instructions</a:t>
            </a:r>
            <a:endParaRPr/>
          </a:p>
          <a:p>
            <a:pPr indent="0" lvl="0" marL="0" rtl="0" algn="l">
              <a:spcBef>
                <a:spcPts val="0"/>
              </a:spcBef>
              <a:spcAft>
                <a:spcPts val="0"/>
              </a:spcAft>
              <a:buNone/>
            </a:pPr>
            <a:r>
              <a:rPr lang="en"/>
              <a:t>Pets</a:t>
            </a:r>
            <a:endParaRPr/>
          </a:p>
          <a:p>
            <a:pPr indent="0" lvl="0" marL="0" rtl="0" algn="l">
              <a:spcBef>
                <a:spcPts val="0"/>
              </a:spcBef>
              <a:spcAft>
                <a:spcPts val="0"/>
              </a:spcAft>
              <a:buNone/>
            </a:pPr>
            <a:r>
              <a:rPr lang="en"/>
              <a:t>Stairs</a:t>
            </a:r>
            <a:endParaRPr/>
          </a:p>
          <a:p>
            <a:pPr indent="0" lvl="0" marL="0" rtl="0" algn="l">
              <a:spcBef>
                <a:spcPts val="0"/>
              </a:spcBef>
              <a:spcAft>
                <a:spcPts val="0"/>
              </a:spcAft>
              <a:buNone/>
            </a:pPr>
            <a:r>
              <a:rPr lang="en"/>
              <a:t>Elevators</a:t>
            </a:r>
            <a:endParaRPr/>
          </a:p>
        </p:txBody>
      </p:sp>
      <p:sp>
        <p:nvSpPr>
          <p:cNvPr id="1593" name="Google Shape;1593;p74"/>
          <p:cNvSpPr txBox="1"/>
          <p:nvPr/>
        </p:nvSpPr>
        <p:spPr>
          <a:xfrm>
            <a:off x="3638450" y="452225"/>
            <a:ext cx="17766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Appointment Details</a:t>
            </a:r>
            <a:endParaRPr sz="1200"/>
          </a:p>
        </p:txBody>
      </p:sp>
      <p:sp>
        <p:nvSpPr>
          <p:cNvPr id="1594" name="Google Shape;1594;p74"/>
          <p:cNvSpPr/>
          <p:nvPr/>
        </p:nvSpPr>
        <p:spPr>
          <a:xfrm>
            <a:off x="4088700" y="4071375"/>
            <a:ext cx="966600" cy="220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Save</a:t>
            </a:r>
            <a:endParaRPr sz="900"/>
          </a:p>
        </p:txBody>
      </p:sp>
      <p:sp>
        <p:nvSpPr>
          <p:cNvPr id="1595" name="Google Shape;1595;p74"/>
          <p:cNvSpPr txBox="1"/>
          <p:nvPr/>
        </p:nvSpPr>
        <p:spPr>
          <a:xfrm>
            <a:off x="3597400" y="802725"/>
            <a:ext cx="6870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&lt;&lt;&lt;Back</a:t>
            </a:r>
            <a:endParaRPr sz="900"/>
          </a:p>
        </p:txBody>
      </p:sp>
      <p:sp>
        <p:nvSpPr>
          <p:cNvPr id="1596" name="Google Shape;1596;p74"/>
          <p:cNvSpPr txBox="1"/>
          <p:nvPr/>
        </p:nvSpPr>
        <p:spPr>
          <a:xfrm>
            <a:off x="4729500" y="802725"/>
            <a:ext cx="687000" cy="32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t>Edit</a:t>
            </a:r>
            <a:endParaRPr sz="9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75"/>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a:t>Viewing Team Member Profile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pic>
        <p:nvPicPr>
          <p:cNvPr id="1606" name="Google Shape;1606;p7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607" name="Google Shape;1607;p76"/>
          <p:cNvSpPr/>
          <p:nvPr/>
        </p:nvSpPr>
        <p:spPr>
          <a:xfrm>
            <a:off x="3586200" y="3871271"/>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1608" name="Google Shape;1608;p76"/>
          <p:cNvSpPr/>
          <p:nvPr/>
        </p:nvSpPr>
        <p:spPr>
          <a:xfrm>
            <a:off x="3577197" y="641036"/>
            <a:ext cx="19689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6"/>
          <p:cNvSpPr/>
          <p:nvPr/>
        </p:nvSpPr>
        <p:spPr>
          <a:xfrm>
            <a:off x="3577197" y="1370824"/>
            <a:ext cx="19689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0" name="Google Shape;1610;p76"/>
          <p:cNvPicPr preferRelativeResize="0"/>
          <p:nvPr/>
        </p:nvPicPr>
        <p:blipFill rotWithShape="1">
          <a:blip r:embed="rId4">
            <a:alphaModFix/>
          </a:blip>
          <a:srcRect b="0" l="0" r="1603" t="0"/>
          <a:stretch/>
        </p:blipFill>
        <p:spPr>
          <a:xfrm>
            <a:off x="3638451" y="1666986"/>
            <a:ext cx="154926" cy="156989"/>
          </a:xfrm>
          <a:prstGeom prst="rect">
            <a:avLst/>
          </a:prstGeom>
          <a:noFill/>
          <a:ln>
            <a:noFill/>
          </a:ln>
        </p:spPr>
      </p:pic>
      <p:sp>
        <p:nvSpPr>
          <p:cNvPr id="1611" name="Google Shape;1611;p76"/>
          <p:cNvSpPr txBox="1"/>
          <p:nvPr/>
        </p:nvSpPr>
        <p:spPr>
          <a:xfrm>
            <a:off x="3606916" y="1333049"/>
            <a:ext cx="1846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1612" name="Google Shape;1612;p76"/>
          <p:cNvSpPr txBox="1"/>
          <p:nvPr/>
        </p:nvSpPr>
        <p:spPr>
          <a:xfrm>
            <a:off x="4149432" y="706336"/>
            <a:ext cx="7668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613" name="Google Shape;1613;p76"/>
          <p:cNvSpPr txBox="1"/>
          <p:nvPr/>
        </p:nvSpPr>
        <p:spPr>
          <a:xfrm>
            <a:off x="3681103" y="159116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614" name="Google Shape;1614;p76"/>
          <p:cNvSpPr/>
          <p:nvPr/>
        </p:nvSpPr>
        <p:spPr>
          <a:xfrm>
            <a:off x="4601550" y="1176925"/>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1615" name="Google Shape;1615;p7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Viewing team member profiles</a:t>
            </a:r>
            <a:endParaRPr/>
          </a:p>
        </p:txBody>
      </p:sp>
      <p:sp>
        <p:nvSpPr>
          <p:cNvPr id="1616" name="Google Shape;1616;p76"/>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A user can view team member profiles by clicking on a team member icon. Upon clicking on the icon it will open a pop-up that has all team members “starting with the one they clicked on and their bios.</a:t>
            </a:r>
            <a:endParaRPr sz="900">
              <a:solidFill>
                <a:schemeClr val="dk1"/>
              </a:solidFill>
            </a:endParaRPr>
          </a:p>
        </p:txBody>
      </p:sp>
      <p:sp>
        <p:nvSpPr>
          <p:cNvPr id="1617" name="Google Shape;1617;p76"/>
          <p:cNvSpPr txBox="1"/>
          <p:nvPr/>
        </p:nvSpPr>
        <p:spPr>
          <a:xfrm>
            <a:off x="4269638" y="15522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1618" name="Google Shape;1618;p76"/>
          <p:cNvSpPr/>
          <p:nvPr/>
        </p:nvSpPr>
        <p:spPr>
          <a:xfrm>
            <a:off x="4149436" y="1591149"/>
            <a:ext cx="2490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9" name="Google Shape;1619;p76"/>
          <p:cNvGrpSpPr/>
          <p:nvPr/>
        </p:nvGrpSpPr>
        <p:grpSpPr>
          <a:xfrm>
            <a:off x="3596550" y="4284550"/>
            <a:ext cx="1950900" cy="360000"/>
            <a:chOff x="3596550" y="4284550"/>
            <a:chExt cx="1950900" cy="360000"/>
          </a:xfrm>
        </p:grpSpPr>
        <p:grpSp>
          <p:nvGrpSpPr>
            <p:cNvPr id="1620" name="Google Shape;1620;p76"/>
            <p:cNvGrpSpPr/>
            <p:nvPr/>
          </p:nvGrpSpPr>
          <p:grpSpPr>
            <a:xfrm>
              <a:off x="3596550" y="4284550"/>
              <a:ext cx="1950900" cy="360000"/>
              <a:chOff x="3596550" y="4284550"/>
              <a:chExt cx="1950900" cy="360000"/>
            </a:xfrm>
          </p:grpSpPr>
          <p:sp>
            <p:nvSpPr>
              <p:cNvPr id="1621" name="Google Shape;1621;p7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2" name="Google Shape;1622;p76"/>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1623" name="Google Shape;1623;p76"/>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1624" name="Google Shape;1624;p76"/>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1625" name="Google Shape;1625;p76"/>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1626" name="Google Shape;1626;p76"/>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1627" name="Google Shape;1627;p76"/>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1628" name="Google Shape;1628;p76"/>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grpSp>
        <p:nvGrpSpPr>
          <p:cNvPr id="1629" name="Google Shape;1629;p76"/>
          <p:cNvGrpSpPr/>
          <p:nvPr/>
        </p:nvGrpSpPr>
        <p:grpSpPr>
          <a:xfrm>
            <a:off x="3586200" y="2998825"/>
            <a:ext cx="1950900" cy="320100"/>
            <a:chOff x="3586200" y="3404100"/>
            <a:chExt cx="1950900" cy="320100"/>
          </a:xfrm>
        </p:grpSpPr>
        <p:sp>
          <p:nvSpPr>
            <p:cNvPr id="1630" name="Google Shape;1630;p76"/>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631" name="Google Shape;1631;p76"/>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2" name="Google Shape;1632;p76"/>
          <p:cNvSpPr/>
          <p:nvPr/>
        </p:nvSpPr>
        <p:spPr>
          <a:xfrm>
            <a:off x="3586200" y="311175"/>
            <a:ext cx="1950900" cy="42804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3" name="Google Shape;1633;p76"/>
          <p:cNvGrpSpPr/>
          <p:nvPr/>
        </p:nvGrpSpPr>
        <p:grpSpPr>
          <a:xfrm>
            <a:off x="3579529" y="3245847"/>
            <a:ext cx="1893125" cy="604778"/>
            <a:chOff x="3579529" y="3245847"/>
            <a:chExt cx="1893125" cy="604778"/>
          </a:xfrm>
        </p:grpSpPr>
        <p:sp>
          <p:nvSpPr>
            <p:cNvPr id="1634" name="Google Shape;1634;p76"/>
            <p:cNvSpPr/>
            <p:nvPr/>
          </p:nvSpPr>
          <p:spPr>
            <a:xfrm>
              <a:off x="3629625" y="3337025"/>
              <a:ext cx="1735500" cy="513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6"/>
            <p:cNvSpPr/>
            <p:nvPr/>
          </p:nvSpPr>
          <p:spPr>
            <a:xfrm>
              <a:off x="3998628" y="3440261"/>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6"/>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637" name="Google Shape;1637;p76"/>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638" name="Google Shape;1638;p76"/>
            <p:cNvSpPr/>
            <p:nvPr/>
          </p:nvSpPr>
          <p:spPr>
            <a:xfrm>
              <a:off x="4831253" y="3440248"/>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6"/>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640" name="Google Shape;1640;p76"/>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pic>
        <p:nvPicPr>
          <p:cNvPr id="1645" name="Google Shape;1645;p7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646" name="Google Shape;1646;p77"/>
          <p:cNvSpPr/>
          <p:nvPr/>
        </p:nvSpPr>
        <p:spPr>
          <a:xfrm>
            <a:off x="3586200" y="3871271"/>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1647" name="Google Shape;1647;p77"/>
          <p:cNvSpPr/>
          <p:nvPr/>
        </p:nvSpPr>
        <p:spPr>
          <a:xfrm>
            <a:off x="3577197" y="641036"/>
            <a:ext cx="19689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7"/>
          <p:cNvSpPr/>
          <p:nvPr/>
        </p:nvSpPr>
        <p:spPr>
          <a:xfrm>
            <a:off x="3577197" y="1370824"/>
            <a:ext cx="19689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9" name="Google Shape;1649;p77"/>
          <p:cNvPicPr preferRelativeResize="0"/>
          <p:nvPr/>
        </p:nvPicPr>
        <p:blipFill rotWithShape="1">
          <a:blip r:embed="rId4">
            <a:alphaModFix/>
          </a:blip>
          <a:srcRect b="0" l="0" r="1603" t="0"/>
          <a:stretch/>
        </p:blipFill>
        <p:spPr>
          <a:xfrm>
            <a:off x="3638451" y="1666986"/>
            <a:ext cx="154926" cy="156989"/>
          </a:xfrm>
          <a:prstGeom prst="rect">
            <a:avLst/>
          </a:prstGeom>
          <a:noFill/>
          <a:ln>
            <a:noFill/>
          </a:ln>
        </p:spPr>
      </p:pic>
      <p:sp>
        <p:nvSpPr>
          <p:cNvPr id="1650" name="Google Shape;1650;p77"/>
          <p:cNvSpPr txBox="1"/>
          <p:nvPr/>
        </p:nvSpPr>
        <p:spPr>
          <a:xfrm>
            <a:off x="3606916" y="1333049"/>
            <a:ext cx="1846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1651" name="Google Shape;1651;p77"/>
          <p:cNvSpPr txBox="1"/>
          <p:nvPr/>
        </p:nvSpPr>
        <p:spPr>
          <a:xfrm>
            <a:off x="4149432" y="706336"/>
            <a:ext cx="7668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652" name="Google Shape;1652;p77"/>
          <p:cNvSpPr txBox="1"/>
          <p:nvPr/>
        </p:nvSpPr>
        <p:spPr>
          <a:xfrm>
            <a:off x="3681103" y="159116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653" name="Google Shape;1653;p77"/>
          <p:cNvSpPr/>
          <p:nvPr/>
        </p:nvSpPr>
        <p:spPr>
          <a:xfrm>
            <a:off x="4601550" y="1176925"/>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1654" name="Google Shape;1654;p77"/>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Viewing team member profiles</a:t>
            </a:r>
            <a:endParaRPr/>
          </a:p>
        </p:txBody>
      </p:sp>
      <p:sp>
        <p:nvSpPr>
          <p:cNvPr id="1655" name="Google Shape;1655;p77"/>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Upon clicking on a team members bio, a pop up will open showing all team members bio’s. A customer can scroll and see as many team members as there is.</a:t>
            </a:r>
            <a:endParaRPr sz="900">
              <a:solidFill>
                <a:schemeClr val="dk1"/>
              </a:solidFill>
            </a:endParaRPr>
          </a:p>
        </p:txBody>
      </p:sp>
      <p:sp>
        <p:nvSpPr>
          <p:cNvPr id="1656" name="Google Shape;1656;p77"/>
          <p:cNvSpPr txBox="1"/>
          <p:nvPr/>
        </p:nvSpPr>
        <p:spPr>
          <a:xfrm>
            <a:off x="4269638" y="15522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1657" name="Google Shape;1657;p77"/>
          <p:cNvSpPr/>
          <p:nvPr/>
        </p:nvSpPr>
        <p:spPr>
          <a:xfrm>
            <a:off x="4149436" y="1591149"/>
            <a:ext cx="2490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8" name="Google Shape;1658;p77"/>
          <p:cNvGrpSpPr/>
          <p:nvPr/>
        </p:nvGrpSpPr>
        <p:grpSpPr>
          <a:xfrm>
            <a:off x="3596550" y="4284550"/>
            <a:ext cx="1950900" cy="360000"/>
            <a:chOff x="3596550" y="4284550"/>
            <a:chExt cx="1950900" cy="360000"/>
          </a:xfrm>
        </p:grpSpPr>
        <p:grpSp>
          <p:nvGrpSpPr>
            <p:cNvPr id="1659" name="Google Shape;1659;p77"/>
            <p:cNvGrpSpPr/>
            <p:nvPr/>
          </p:nvGrpSpPr>
          <p:grpSpPr>
            <a:xfrm>
              <a:off x="3596550" y="4284550"/>
              <a:ext cx="1950900" cy="360000"/>
              <a:chOff x="3596550" y="4284550"/>
              <a:chExt cx="1950900" cy="360000"/>
            </a:xfrm>
          </p:grpSpPr>
          <p:sp>
            <p:nvSpPr>
              <p:cNvPr id="1660" name="Google Shape;1660;p7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1" name="Google Shape;1661;p77"/>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1662" name="Google Shape;1662;p77"/>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1663" name="Google Shape;1663;p77"/>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1664" name="Google Shape;1664;p77"/>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1665" name="Google Shape;1665;p77"/>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1666" name="Google Shape;1666;p77"/>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1667" name="Google Shape;1667;p77"/>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grpSp>
        <p:nvGrpSpPr>
          <p:cNvPr id="1668" name="Google Shape;1668;p77"/>
          <p:cNvGrpSpPr/>
          <p:nvPr/>
        </p:nvGrpSpPr>
        <p:grpSpPr>
          <a:xfrm>
            <a:off x="3586200" y="2998825"/>
            <a:ext cx="1950900" cy="320100"/>
            <a:chOff x="3586200" y="3404100"/>
            <a:chExt cx="1950900" cy="320100"/>
          </a:xfrm>
        </p:grpSpPr>
        <p:sp>
          <p:nvSpPr>
            <p:cNvPr id="1669" name="Google Shape;1669;p77"/>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670" name="Google Shape;1670;p77"/>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77"/>
          <p:cNvGrpSpPr/>
          <p:nvPr/>
        </p:nvGrpSpPr>
        <p:grpSpPr>
          <a:xfrm>
            <a:off x="3579529" y="3245847"/>
            <a:ext cx="1893125" cy="604778"/>
            <a:chOff x="3579529" y="3245847"/>
            <a:chExt cx="1893125" cy="604778"/>
          </a:xfrm>
        </p:grpSpPr>
        <p:sp>
          <p:nvSpPr>
            <p:cNvPr id="1672" name="Google Shape;1672;p77"/>
            <p:cNvSpPr/>
            <p:nvPr/>
          </p:nvSpPr>
          <p:spPr>
            <a:xfrm>
              <a:off x="3629625" y="3337025"/>
              <a:ext cx="1735500" cy="513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7"/>
            <p:cNvSpPr/>
            <p:nvPr/>
          </p:nvSpPr>
          <p:spPr>
            <a:xfrm>
              <a:off x="3998628" y="3440261"/>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7"/>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675" name="Google Shape;1675;p77"/>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676" name="Google Shape;1676;p77"/>
            <p:cNvSpPr/>
            <p:nvPr/>
          </p:nvSpPr>
          <p:spPr>
            <a:xfrm>
              <a:off x="4831253" y="3440248"/>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7"/>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678" name="Google Shape;1678;p77"/>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grpSp>
      <p:sp>
        <p:nvSpPr>
          <p:cNvPr id="1679" name="Google Shape;1679;p77"/>
          <p:cNvSpPr/>
          <p:nvPr/>
        </p:nvSpPr>
        <p:spPr>
          <a:xfrm>
            <a:off x="3586200" y="311175"/>
            <a:ext cx="1950900" cy="42804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0" name="Google Shape;1680;p77"/>
          <p:cNvPicPr preferRelativeResize="0"/>
          <p:nvPr/>
        </p:nvPicPr>
        <p:blipFill rotWithShape="1">
          <a:blip r:embed="rId4">
            <a:alphaModFix/>
          </a:blip>
          <a:srcRect b="0" l="0" r="1603" t="0"/>
          <a:stretch/>
        </p:blipFill>
        <p:spPr>
          <a:xfrm>
            <a:off x="3628651" y="1303461"/>
            <a:ext cx="154926" cy="156989"/>
          </a:xfrm>
          <a:prstGeom prst="rect">
            <a:avLst/>
          </a:prstGeom>
          <a:noFill/>
          <a:ln>
            <a:noFill/>
          </a:ln>
        </p:spPr>
      </p:pic>
      <p:sp>
        <p:nvSpPr>
          <p:cNvPr id="1681" name="Google Shape;1681;p77"/>
          <p:cNvSpPr txBox="1"/>
          <p:nvPr/>
        </p:nvSpPr>
        <p:spPr>
          <a:xfrm>
            <a:off x="3671303" y="1227636"/>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682" name="Google Shape;1682;p77"/>
          <p:cNvSpPr txBox="1"/>
          <p:nvPr/>
        </p:nvSpPr>
        <p:spPr>
          <a:xfrm>
            <a:off x="3569729" y="2882322"/>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683" name="Google Shape;1683;p77"/>
          <p:cNvSpPr txBox="1"/>
          <p:nvPr/>
        </p:nvSpPr>
        <p:spPr>
          <a:xfrm>
            <a:off x="4402354" y="2882335"/>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684" name="Google Shape;1684;p77"/>
          <p:cNvSpPr txBox="1"/>
          <p:nvPr/>
        </p:nvSpPr>
        <p:spPr>
          <a:xfrm>
            <a:off x="4259838" y="1188763"/>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1685" name="Google Shape;1685;p77"/>
          <p:cNvSpPr txBox="1"/>
          <p:nvPr/>
        </p:nvSpPr>
        <p:spPr>
          <a:xfrm>
            <a:off x="4997375" y="1567950"/>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
        <p:nvSpPr>
          <p:cNvPr id="1686" name="Google Shape;1686;p77"/>
          <p:cNvSpPr/>
          <p:nvPr/>
        </p:nvSpPr>
        <p:spPr>
          <a:xfrm>
            <a:off x="4139636" y="1227624"/>
            <a:ext cx="2490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7"/>
          <p:cNvSpPr/>
          <p:nvPr/>
        </p:nvSpPr>
        <p:spPr>
          <a:xfrm>
            <a:off x="3585525" y="1045998"/>
            <a:ext cx="1968900" cy="3145500"/>
          </a:xfrm>
          <a:prstGeom prst="roundRect">
            <a:avLst>
              <a:gd fmla="val 563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7"/>
          <p:cNvSpPr txBox="1"/>
          <p:nvPr/>
        </p:nvSpPr>
        <p:spPr>
          <a:xfrm>
            <a:off x="3547900" y="2011638"/>
            <a:ext cx="10413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Member Since</a:t>
            </a:r>
            <a:endParaRPr sz="700"/>
          </a:p>
          <a:p>
            <a:pPr indent="0" lvl="0" marL="0" rtl="0" algn="l">
              <a:spcBef>
                <a:spcPts val="0"/>
              </a:spcBef>
              <a:spcAft>
                <a:spcPts val="0"/>
              </a:spcAft>
              <a:buNone/>
            </a:pPr>
            <a:r>
              <a:rPr lang="en" sz="700"/>
              <a:t>Avg. Star Rating %</a:t>
            </a:r>
            <a:endParaRPr sz="700"/>
          </a:p>
          <a:p>
            <a:pPr indent="0" lvl="0" marL="0" rtl="0" algn="l">
              <a:spcBef>
                <a:spcPts val="0"/>
              </a:spcBef>
              <a:spcAft>
                <a:spcPts val="0"/>
              </a:spcAft>
              <a:buNone/>
            </a:pPr>
            <a:r>
              <a:rPr lang="en" sz="700"/>
              <a:t>Jobs Completed #</a:t>
            </a:r>
            <a:endParaRPr sz="700"/>
          </a:p>
        </p:txBody>
      </p:sp>
      <p:sp>
        <p:nvSpPr>
          <p:cNvPr id="1689" name="Google Shape;1689;p77"/>
          <p:cNvSpPr txBox="1"/>
          <p:nvPr/>
        </p:nvSpPr>
        <p:spPr>
          <a:xfrm>
            <a:off x="3459025" y="1011863"/>
            <a:ext cx="8457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First Name, </a:t>
            </a:r>
            <a:endParaRPr sz="700"/>
          </a:p>
          <a:p>
            <a:pPr indent="0" lvl="0" marL="0" rtl="0" algn="ctr">
              <a:spcBef>
                <a:spcPts val="0"/>
              </a:spcBef>
              <a:spcAft>
                <a:spcPts val="0"/>
              </a:spcAft>
              <a:buNone/>
            </a:pPr>
            <a:r>
              <a:rPr lang="en" sz="700"/>
              <a:t>Last Name</a:t>
            </a:r>
            <a:endParaRPr sz="700"/>
          </a:p>
          <a:p>
            <a:pPr indent="0" lvl="0" marL="0" rtl="0" algn="ctr">
              <a:spcBef>
                <a:spcPts val="0"/>
              </a:spcBef>
              <a:spcAft>
                <a:spcPts val="0"/>
              </a:spcAft>
              <a:buNone/>
            </a:pPr>
            <a:r>
              <a:t/>
            </a:r>
            <a:endParaRPr sz="700"/>
          </a:p>
        </p:txBody>
      </p:sp>
      <p:sp>
        <p:nvSpPr>
          <p:cNvPr id="1690" name="Google Shape;1690;p77"/>
          <p:cNvSpPr/>
          <p:nvPr/>
        </p:nvSpPr>
        <p:spPr>
          <a:xfrm>
            <a:off x="4519875" y="2055113"/>
            <a:ext cx="668100" cy="152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Call</a:t>
            </a:r>
            <a:endParaRPr sz="700"/>
          </a:p>
        </p:txBody>
      </p:sp>
      <p:sp>
        <p:nvSpPr>
          <p:cNvPr id="1691" name="Google Shape;1691;p77"/>
          <p:cNvSpPr/>
          <p:nvPr/>
        </p:nvSpPr>
        <p:spPr>
          <a:xfrm>
            <a:off x="4519875" y="2239800"/>
            <a:ext cx="668100" cy="152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Message</a:t>
            </a:r>
            <a:endParaRPr sz="700"/>
          </a:p>
        </p:txBody>
      </p:sp>
      <p:sp>
        <p:nvSpPr>
          <p:cNvPr id="1692" name="Google Shape;1692;p77"/>
          <p:cNvSpPr txBox="1"/>
          <p:nvPr/>
        </p:nvSpPr>
        <p:spPr>
          <a:xfrm>
            <a:off x="4101237" y="1269588"/>
            <a:ext cx="15054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Hi I am a student at [University] studying [Major]. I enjoy [Activity 1] &amp; [Activity 2] My goal while with The Home Team is to [#1 Goal]</a:t>
            </a:r>
            <a:endParaRPr sz="700"/>
          </a:p>
          <a:p>
            <a:pPr indent="0" lvl="0" marL="0" rtl="0" algn="ctr">
              <a:spcBef>
                <a:spcPts val="0"/>
              </a:spcBef>
              <a:spcAft>
                <a:spcPts val="0"/>
              </a:spcAft>
              <a:buNone/>
            </a:pPr>
            <a:r>
              <a:rPr lang="en" sz="700"/>
              <a:t>I’m here to help so give me a call anytime!</a:t>
            </a:r>
            <a:endParaRPr sz="700"/>
          </a:p>
        </p:txBody>
      </p:sp>
      <p:pic>
        <p:nvPicPr>
          <p:cNvPr id="1693" name="Google Shape;1693;p77"/>
          <p:cNvPicPr preferRelativeResize="0"/>
          <p:nvPr/>
        </p:nvPicPr>
        <p:blipFill rotWithShape="1">
          <a:blip r:embed="rId10">
            <a:alphaModFix/>
          </a:blip>
          <a:srcRect b="30222" l="25685" r="26732" t="16903"/>
          <a:stretch/>
        </p:blipFill>
        <p:spPr>
          <a:xfrm>
            <a:off x="3635500" y="1321488"/>
            <a:ext cx="519599" cy="769850"/>
          </a:xfrm>
          <a:prstGeom prst="rect">
            <a:avLst/>
          </a:prstGeom>
          <a:noFill/>
          <a:ln>
            <a:noFill/>
          </a:ln>
        </p:spPr>
      </p:pic>
      <p:sp>
        <p:nvSpPr>
          <p:cNvPr id="1694" name="Google Shape;1694;p77"/>
          <p:cNvSpPr txBox="1"/>
          <p:nvPr/>
        </p:nvSpPr>
        <p:spPr>
          <a:xfrm>
            <a:off x="3547900" y="3507813"/>
            <a:ext cx="10413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Member Since</a:t>
            </a:r>
            <a:endParaRPr sz="700"/>
          </a:p>
          <a:p>
            <a:pPr indent="0" lvl="0" marL="0" rtl="0" algn="l">
              <a:spcBef>
                <a:spcPts val="0"/>
              </a:spcBef>
              <a:spcAft>
                <a:spcPts val="0"/>
              </a:spcAft>
              <a:buNone/>
            </a:pPr>
            <a:r>
              <a:rPr lang="en" sz="700"/>
              <a:t>Avg. Star Rating %</a:t>
            </a:r>
            <a:endParaRPr sz="700"/>
          </a:p>
          <a:p>
            <a:pPr indent="0" lvl="0" marL="0" rtl="0" algn="l">
              <a:spcBef>
                <a:spcPts val="0"/>
              </a:spcBef>
              <a:spcAft>
                <a:spcPts val="0"/>
              </a:spcAft>
              <a:buNone/>
            </a:pPr>
            <a:r>
              <a:rPr lang="en" sz="700"/>
              <a:t>Jobs Completed #</a:t>
            </a:r>
            <a:endParaRPr sz="700"/>
          </a:p>
        </p:txBody>
      </p:sp>
      <p:sp>
        <p:nvSpPr>
          <p:cNvPr id="1695" name="Google Shape;1695;p77"/>
          <p:cNvSpPr txBox="1"/>
          <p:nvPr/>
        </p:nvSpPr>
        <p:spPr>
          <a:xfrm>
            <a:off x="3459025" y="2508038"/>
            <a:ext cx="8457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First Name, </a:t>
            </a:r>
            <a:endParaRPr sz="700"/>
          </a:p>
          <a:p>
            <a:pPr indent="0" lvl="0" marL="0" rtl="0" algn="ctr">
              <a:spcBef>
                <a:spcPts val="0"/>
              </a:spcBef>
              <a:spcAft>
                <a:spcPts val="0"/>
              </a:spcAft>
              <a:buNone/>
            </a:pPr>
            <a:r>
              <a:rPr lang="en" sz="700"/>
              <a:t>Last Name</a:t>
            </a:r>
            <a:endParaRPr sz="700"/>
          </a:p>
          <a:p>
            <a:pPr indent="0" lvl="0" marL="0" rtl="0" algn="ctr">
              <a:spcBef>
                <a:spcPts val="0"/>
              </a:spcBef>
              <a:spcAft>
                <a:spcPts val="0"/>
              </a:spcAft>
              <a:buNone/>
            </a:pPr>
            <a:r>
              <a:t/>
            </a:r>
            <a:endParaRPr sz="700"/>
          </a:p>
        </p:txBody>
      </p:sp>
      <p:sp>
        <p:nvSpPr>
          <p:cNvPr id="1696" name="Google Shape;1696;p77"/>
          <p:cNvSpPr txBox="1"/>
          <p:nvPr/>
        </p:nvSpPr>
        <p:spPr>
          <a:xfrm>
            <a:off x="4101237" y="2899950"/>
            <a:ext cx="15054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Hi I am a student at [University] studying [Major]. I enjoy [Activity 1] &amp; [Activity 2] My goal while with The Home Team is to [#1 Goal]</a:t>
            </a:r>
            <a:endParaRPr sz="700"/>
          </a:p>
          <a:p>
            <a:pPr indent="0" lvl="0" marL="0" rtl="0" algn="ctr">
              <a:spcBef>
                <a:spcPts val="0"/>
              </a:spcBef>
              <a:spcAft>
                <a:spcPts val="0"/>
              </a:spcAft>
              <a:buNone/>
            </a:pPr>
            <a:r>
              <a:rPr lang="en" sz="700"/>
              <a:t>I’m here to help so give me a call anytime!</a:t>
            </a:r>
            <a:endParaRPr sz="700"/>
          </a:p>
        </p:txBody>
      </p:sp>
      <p:pic>
        <p:nvPicPr>
          <p:cNvPr id="1697" name="Google Shape;1697;p77"/>
          <p:cNvPicPr preferRelativeResize="0"/>
          <p:nvPr/>
        </p:nvPicPr>
        <p:blipFill rotWithShape="1">
          <a:blip r:embed="rId11">
            <a:alphaModFix/>
          </a:blip>
          <a:srcRect b="26079" l="16061" r="16196" t="0"/>
          <a:stretch/>
        </p:blipFill>
        <p:spPr>
          <a:xfrm>
            <a:off x="3635502" y="2843930"/>
            <a:ext cx="519599" cy="755950"/>
          </a:xfrm>
          <a:prstGeom prst="rect">
            <a:avLst/>
          </a:prstGeom>
          <a:noFill/>
          <a:ln>
            <a:noFill/>
          </a:ln>
        </p:spPr>
      </p:pic>
      <p:sp>
        <p:nvSpPr>
          <p:cNvPr id="1698" name="Google Shape;1698;p77"/>
          <p:cNvSpPr txBox="1"/>
          <p:nvPr/>
        </p:nvSpPr>
        <p:spPr>
          <a:xfrm>
            <a:off x="4188375" y="1026475"/>
            <a:ext cx="13311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Team Leader</a:t>
            </a:r>
            <a:endParaRPr/>
          </a:p>
        </p:txBody>
      </p:sp>
      <p:sp>
        <p:nvSpPr>
          <p:cNvPr id="1699" name="Google Shape;1699;p77"/>
          <p:cNvSpPr txBox="1"/>
          <p:nvPr/>
        </p:nvSpPr>
        <p:spPr>
          <a:xfrm>
            <a:off x="4188375" y="2631813"/>
            <a:ext cx="13311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Crew Member</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7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a:t>Accessing &amp; Viewing Resources Page</a:t>
            </a:r>
            <a:endParaRPr sz="4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pic>
        <p:nvPicPr>
          <p:cNvPr id="1709" name="Google Shape;1709;p7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710" name="Google Shape;1710;p79"/>
          <p:cNvSpPr/>
          <p:nvPr/>
        </p:nvSpPr>
        <p:spPr>
          <a:xfrm>
            <a:off x="3577197" y="641036"/>
            <a:ext cx="19689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9"/>
          <p:cNvSpPr/>
          <p:nvPr/>
        </p:nvSpPr>
        <p:spPr>
          <a:xfrm>
            <a:off x="3577197" y="1370824"/>
            <a:ext cx="19689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2" name="Google Shape;1712;p79"/>
          <p:cNvPicPr preferRelativeResize="0"/>
          <p:nvPr/>
        </p:nvPicPr>
        <p:blipFill rotWithShape="1">
          <a:blip r:embed="rId4">
            <a:alphaModFix/>
          </a:blip>
          <a:srcRect b="0" l="0" r="1603" t="0"/>
          <a:stretch/>
        </p:blipFill>
        <p:spPr>
          <a:xfrm>
            <a:off x="3638451" y="1666986"/>
            <a:ext cx="154926" cy="156989"/>
          </a:xfrm>
          <a:prstGeom prst="rect">
            <a:avLst/>
          </a:prstGeom>
          <a:noFill/>
          <a:ln>
            <a:noFill/>
          </a:ln>
        </p:spPr>
      </p:pic>
      <p:sp>
        <p:nvSpPr>
          <p:cNvPr id="1713" name="Google Shape;1713;p79"/>
          <p:cNvSpPr txBox="1"/>
          <p:nvPr/>
        </p:nvSpPr>
        <p:spPr>
          <a:xfrm>
            <a:off x="3606916" y="1333049"/>
            <a:ext cx="1846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1714" name="Google Shape;1714;p79"/>
          <p:cNvSpPr txBox="1"/>
          <p:nvPr/>
        </p:nvSpPr>
        <p:spPr>
          <a:xfrm>
            <a:off x="4149432" y="706336"/>
            <a:ext cx="7668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715" name="Google Shape;1715;p79"/>
          <p:cNvSpPr txBox="1"/>
          <p:nvPr/>
        </p:nvSpPr>
        <p:spPr>
          <a:xfrm>
            <a:off x="3681103" y="159116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716" name="Google Shape;1716;p79"/>
          <p:cNvSpPr/>
          <p:nvPr/>
        </p:nvSpPr>
        <p:spPr>
          <a:xfrm>
            <a:off x="4601550" y="1176925"/>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1717" name="Google Shape;1717;p7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718" name="Google Shape;1718;p79"/>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The resources link will take a customer to a page that offers additional resources to communicate with team leader, corporate and additional resources.</a:t>
            </a:r>
            <a:endParaRPr sz="900">
              <a:solidFill>
                <a:schemeClr val="dk1"/>
              </a:solidFill>
            </a:endParaRPr>
          </a:p>
        </p:txBody>
      </p:sp>
      <p:sp>
        <p:nvSpPr>
          <p:cNvPr id="1719" name="Google Shape;1719;p79"/>
          <p:cNvSpPr txBox="1"/>
          <p:nvPr/>
        </p:nvSpPr>
        <p:spPr>
          <a:xfrm>
            <a:off x="4269638" y="15522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1720" name="Google Shape;1720;p79"/>
          <p:cNvSpPr/>
          <p:nvPr/>
        </p:nvSpPr>
        <p:spPr>
          <a:xfrm>
            <a:off x="4149436" y="1591149"/>
            <a:ext cx="2490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1" name="Google Shape;1721;p79"/>
          <p:cNvGrpSpPr/>
          <p:nvPr/>
        </p:nvGrpSpPr>
        <p:grpSpPr>
          <a:xfrm>
            <a:off x="3596550" y="4284550"/>
            <a:ext cx="1950900" cy="360000"/>
            <a:chOff x="3596550" y="4284550"/>
            <a:chExt cx="1950900" cy="360000"/>
          </a:xfrm>
        </p:grpSpPr>
        <p:grpSp>
          <p:nvGrpSpPr>
            <p:cNvPr id="1722" name="Google Shape;1722;p79"/>
            <p:cNvGrpSpPr/>
            <p:nvPr/>
          </p:nvGrpSpPr>
          <p:grpSpPr>
            <a:xfrm>
              <a:off x="3596550" y="4284550"/>
              <a:ext cx="1950900" cy="360000"/>
              <a:chOff x="3596550" y="4284550"/>
              <a:chExt cx="1950900" cy="360000"/>
            </a:xfrm>
          </p:grpSpPr>
          <p:sp>
            <p:nvSpPr>
              <p:cNvPr id="1723" name="Google Shape;1723;p7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4" name="Google Shape;1724;p79"/>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1725" name="Google Shape;1725;p79"/>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1726" name="Google Shape;1726;p79"/>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1727" name="Google Shape;1727;p79"/>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1728" name="Google Shape;1728;p79"/>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1729" name="Google Shape;1729;p79"/>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1730" name="Google Shape;1730;p79"/>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grpSp>
        <p:nvGrpSpPr>
          <p:cNvPr id="1731" name="Google Shape;1731;p79"/>
          <p:cNvGrpSpPr/>
          <p:nvPr/>
        </p:nvGrpSpPr>
        <p:grpSpPr>
          <a:xfrm>
            <a:off x="3586200" y="2998825"/>
            <a:ext cx="1950900" cy="320100"/>
            <a:chOff x="3586200" y="3404100"/>
            <a:chExt cx="1950900" cy="320100"/>
          </a:xfrm>
        </p:grpSpPr>
        <p:sp>
          <p:nvSpPr>
            <p:cNvPr id="1732" name="Google Shape;1732;p79"/>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733" name="Google Shape;1733;p79"/>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4" name="Google Shape;1734;p79"/>
          <p:cNvGrpSpPr/>
          <p:nvPr/>
        </p:nvGrpSpPr>
        <p:grpSpPr>
          <a:xfrm>
            <a:off x="3579529" y="3245847"/>
            <a:ext cx="1893125" cy="604778"/>
            <a:chOff x="3579529" y="3245847"/>
            <a:chExt cx="1893125" cy="604778"/>
          </a:xfrm>
        </p:grpSpPr>
        <p:sp>
          <p:nvSpPr>
            <p:cNvPr id="1735" name="Google Shape;1735;p79"/>
            <p:cNvSpPr/>
            <p:nvPr/>
          </p:nvSpPr>
          <p:spPr>
            <a:xfrm>
              <a:off x="3629625" y="3337025"/>
              <a:ext cx="1735500" cy="513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9"/>
            <p:cNvSpPr/>
            <p:nvPr/>
          </p:nvSpPr>
          <p:spPr>
            <a:xfrm>
              <a:off x="3998628" y="3440261"/>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9"/>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738" name="Google Shape;1738;p79"/>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739" name="Google Shape;1739;p79"/>
            <p:cNvSpPr/>
            <p:nvPr/>
          </p:nvSpPr>
          <p:spPr>
            <a:xfrm>
              <a:off x="4831253" y="3440248"/>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9"/>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741" name="Google Shape;1741;p79"/>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grpSp>
      <p:sp>
        <p:nvSpPr>
          <p:cNvPr id="1742" name="Google Shape;1742;p79"/>
          <p:cNvSpPr/>
          <p:nvPr/>
        </p:nvSpPr>
        <p:spPr>
          <a:xfrm>
            <a:off x="3596550" y="363925"/>
            <a:ext cx="1950900" cy="42804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9"/>
          <p:cNvSpPr/>
          <p:nvPr/>
        </p:nvSpPr>
        <p:spPr>
          <a:xfrm>
            <a:off x="3586200" y="3871271"/>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pic>
        <p:nvPicPr>
          <p:cNvPr id="1748" name="Google Shape;1748;p8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749" name="Google Shape;1749;p80"/>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pic>
        <p:nvPicPr>
          <p:cNvPr id="1750" name="Google Shape;1750;p80"/>
          <p:cNvPicPr preferRelativeResize="0"/>
          <p:nvPr/>
        </p:nvPicPr>
        <p:blipFill>
          <a:blip r:embed="rId4">
            <a:alphaModFix/>
          </a:blip>
          <a:stretch>
            <a:fillRect/>
          </a:stretch>
        </p:blipFill>
        <p:spPr>
          <a:xfrm>
            <a:off x="4763075" y="2758975"/>
            <a:ext cx="630936" cy="630936"/>
          </a:xfrm>
          <a:prstGeom prst="rect">
            <a:avLst/>
          </a:prstGeom>
          <a:noFill/>
          <a:ln>
            <a:noFill/>
          </a:ln>
        </p:spPr>
      </p:pic>
      <p:pic>
        <p:nvPicPr>
          <p:cNvPr id="1751" name="Google Shape;1751;p80"/>
          <p:cNvPicPr preferRelativeResize="0"/>
          <p:nvPr/>
        </p:nvPicPr>
        <p:blipFill>
          <a:blip r:embed="rId5">
            <a:alphaModFix/>
          </a:blip>
          <a:stretch>
            <a:fillRect/>
          </a:stretch>
        </p:blipFill>
        <p:spPr>
          <a:xfrm>
            <a:off x="3749575" y="1764075"/>
            <a:ext cx="630936" cy="630936"/>
          </a:xfrm>
          <a:prstGeom prst="rect">
            <a:avLst/>
          </a:prstGeom>
          <a:noFill/>
          <a:ln>
            <a:noFill/>
          </a:ln>
        </p:spPr>
      </p:pic>
      <p:pic>
        <p:nvPicPr>
          <p:cNvPr id="1752" name="Google Shape;1752;p80"/>
          <p:cNvPicPr preferRelativeResize="0"/>
          <p:nvPr/>
        </p:nvPicPr>
        <p:blipFill rotWithShape="1">
          <a:blip r:embed="rId6">
            <a:alphaModFix/>
          </a:blip>
          <a:srcRect b="16135" l="0" r="13845" t="0"/>
          <a:stretch/>
        </p:blipFill>
        <p:spPr>
          <a:xfrm>
            <a:off x="4744600" y="652250"/>
            <a:ext cx="630936" cy="630936"/>
          </a:xfrm>
          <a:prstGeom prst="rect">
            <a:avLst/>
          </a:prstGeom>
          <a:noFill/>
          <a:ln>
            <a:noFill/>
          </a:ln>
        </p:spPr>
      </p:pic>
      <p:pic>
        <p:nvPicPr>
          <p:cNvPr id="1753" name="Google Shape;1753;p80"/>
          <p:cNvPicPr preferRelativeResize="0"/>
          <p:nvPr/>
        </p:nvPicPr>
        <p:blipFill>
          <a:blip r:embed="rId7">
            <a:alphaModFix/>
          </a:blip>
          <a:stretch>
            <a:fillRect/>
          </a:stretch>
        </p:blipFill>
        <p:spPr>
          <a:xfrm>
            <a:off x="3749584" y="769158"/>
            <a:ext cx="630936" cy="630936"/>
          </a:xfrm>
          <a:prstGeom prst="rect">
            <a:avLst/>
          </a:prstGeom>
          <a:noFill/>
          <a:ln>
            <a:noFill/>
          </a:ln>
        </p:spPr>
      </p:pic>
      <p:pic>
        <p:nvPicPr>
          <p:cNvPr id="1754" name="Google Shape;1754;p80"/>
          <p:cNvPicPr preferRelativeResize="0"/>
          <p:nvPr/>
        </p:nvPicPr>
        <p:blipFill>
          <a:blip r:embed="rId8">
            <a:alphaModFix/>
          </a:blip>
          <a:stretch>
            <a:fillRect/>
          </a:stretch>
        </p:blipFill>
        <p:spPr>
          <a:xfrm>
            <a:off x="4763077" y="1791750"/>
            <a:ext cx="630936" cy="630936"/>
          </a:xfrm>
          <a:prstGeom prst="rect">
            <a:avLst/>
          </a:prstGeom>
          <a:noFill/>
          <a:ln>
            <a:noFill/>
          </a:ln>
        </p:spPr>
      </p:pic>
      <p:pic>
        <p:nvPicPr>
          <p:cNvPr id="1755" name="Google Shape;1755;p80"/>
          <p:cNvPicPr preferRelativeResize="0"/>
          <p:nvPr/>
        </p:nvPicPr>
        <p:blipFill>
          <a:blip r:embed="rId9">
            <a:alphaModFix/>
          </a:blip>
          <a:stretch>
            <a:fillRect/>
          </a:stretch>
        </p:blipFill>
        <p:spPr>
          <a:xfrm>
            <a:off x="3749577" y="2780488"/>
            <a:ext cx="630936" cy="630936"/>
          </a:xfrm>
          <a:prstGeom prst="rect">
            <a:avLst/>
          </a:prstGeom>
          <a:noFill/>
          <a:ln>
            <a:noFill/>
          </a:ln>
        </p:spPr>
      </p:pic>
      <p:sp>
        <p:nvSpPr>
          <p:cNvPr id="1756" name="Google Shape;1756;p80"/>
          <p:cNvSpPr txBox="1"/>
          <p:nvPr/>
        </p:nvSpPr>
        <p:spPr>
          <a:xfrm>
            <a:off x="4744625" y="3340475"/>
            <a:ext cx="667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Damage report</a:t>
            </a:r>
            <a:endParaRPr sz="900"/>
          </a:p>
        </p:txBody>
      </p:sp>
      <p:sp>
        <p:nvSpPr>
          <p:cNvPr id="1757" name="Google Shape;1757;p80"/>
          <p:cNvSpPr txBox="1"/>
          <p:nvPr/>
        </p:nvSpPr>
        <p:spPr>
          <a:xfrm>
            <a:off x="4815138" y="23732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1758" name="Google Shape;1758;p80"/>
          <p:cNvSpPr txBox="1"/>
          <p:nvPr/>
        </p:nvSpPr>
        <p:spPr>
          <a:xfrm>
            <a:off x="3749600" y="3402213"/>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1759" name="Google Shape;1759;p80"/>
          <p:cNvSpPr txBox="1"/>
          <p:nvPr/>
        </p:nvSpPr>
        <p:spPr>
          <a:xfrm>
            <a:off x="3679538" y="2385800"/>
            <a:ext cx="7710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Survey</a:t>
            </a:r>
            <a:endParaRPr sz="900"/>
          </a:p>
        </p:txBody>
      </p:sp>
      <p:sp>
        <p:nvSpPr>
          <p:cNvPr id="1760" name="Google Shape;1760;p80"/>
          <p:cNvSpPr txBox="1"/>
          <p:nvPr/>
        </p:nvSpPr>
        <p:spPr>
          <a:xfrm>
            <a:off x="4763063" y="1345838"/>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Upload Photos</a:t>
            </a:r>
            <a:endParaRPr sz="900"/>
          </a:p>
        </p:txBody>
      </p:sp>
      <p:sp>
        <p:nvSpPr>
          <p:cNvPr id="1761" name="Google Shape;1761;p80"/>
          <p:cNvSpPr txBox="1"/>
          <p:nvPr/>
        </p:nvSpPr>
        <p:spPr>
          <a:xfrm>
            <a:off x="3801650" y="1345850"/>
            <a:ext cx="5268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Chat</a:t>
            </a:r>
            <a:endParaRPr sz="900"/>
          </a:p>
        </p:txBody>
      </p:sp>
      <p:sp>
        <p:nvSpPr>
          <p:cNvPr id="1762" name="Google Shape;1762;p80"/>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1763" name="Google Shape;1763;p8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Inside the resources page</a:t>
            </a:r>
            <a:endParaRPr/>
          </a:p>
        </p:txBody>
      </p:sp>
      <p:sp>
        <p:nvSpPr>
          <p:cNvPr id="1764" name="Google Shape;1764;p80"/>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Inside the resources page will be additional links / pages for user to complete certain tasks. These resources will include:</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Chat thread</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Upload photos</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Survey</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FAQ’s</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Support</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Damage Report</a:t>
            </a:r>
            <a:endParaRPr sz="900">
              <a:solidFill>
                <a:schemeClr val="dk1"/>
              </a:solidFill>
            </a:endParaRPr>
          </a:p>
        </p:txBody>
      </p:sp>
      <p:grpSp>
        <p:nvGrpSpPr>
          <p:cNvPr id="1765" name="Google Shape;1765;p80"/>
          <p:cNvGrpSpPr/>
          <p:nvPr/>
        </p:nvGrpSpPr>
        <p:grpSpPr>
          <a:xfrm>
            <a:off x="3596550" y="4284550"/>
            <a:ext cx="1950900" cy="360000"/>
            <a:chOff x="3596550" y="4284550"/>
            <a:chExt cx="1950900" cy="360000"/>
          </a:xfrm>
        </p:grpSpPr>
        <p:grpSp>
          <p:nvGrpSpPr>
            <p:cNvPr id="1766" name="Google Shape;1766;p80"/>
            <p:cNvGrpSpPr/>
            <p:nvPr/>
          </p:nvGrpSpPr>
          <p:grpSpPr>
            <a:xfrm>
              <a:off x="3596550" y="4284550"/>
              <a:ext cx="1950900" cy="360000"/>
              <a:chOff x="3596550" y="4284550"/>
              <a:chExt cx="1950900" cy="360000"/>
            </a:xfrm>
          </p:grpSpPr>
          <p:sp>
            <p:nvSpPr>
              <p:cNvPr id="1767" name="Google Shape;1767;p8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8" name="Google Shape;1768;p80"/>
              <p:cNvPicPr preferRelativeResize="0"/>
              <p:nvPr/>
            </p:nvPicPr>
            <p:blipFill>
              <a:blip r:embed="rId10">
                <a:alphaModFix/>
              </a:blip>
              <a:stretch>
                <a:fillRect/>
              </a:stretch>
            </p:blipFill>
            <p:spPr>
              <a:xfrm flipH="1">
                <a:off x="3759700" y="4359400"/>
                <a:ext cx="210300" cy="210300"/>
              </a:xfrm>
              <a:prstGeom prst="rect">
                <a:avLst/>
              </a:prstGeom>
              <a:noFill/>
              <a:ln>
                <a:noFill/>
              </a:ln>
            </p:spPr>
          </p:pic>
          <p:pic>
            <p:nvPicPr>
              <p:cNvPr id="1769" name="Google Shape;1769;p80"/>
              <p:cNvPicPr preferRelativeResize="0"/>
              <p:nvPr/>
            </p:nvPicPr>
            <p:blipFill>
              <a:blip r:embed="rId11">
                <a:alphaModFix/>
              </a:blip>
              <a:stretch>
                <a:fillRect/>
              </a:stretch>
            </p:blipFill>
            <p:spPr>
              <a:xfrm>
                <a:off x="5164921" y="4363726"/>
                <a:ext cx="210300" cy="208074"/>
              </a:xfrm>
              <a:prstGeom prst="rect">
                <a:avLst/>
              </a:prstGeom>
              <a:noFill/>
              <a:ln>
                <a:noFill/>
              </a:ln>
            </p:spPr>
          </p:pic>
          <p:pic>
            <p:nvPicPr>
              <p:cNvPr id="1770" name="Google Shape;1770;p80"/>
              <p:cNvPicPr preferRelativeResize="0"/>
              <p:nvPr/>
            </p:nvPicPr>
            <p:blipFill>
              <a:blip r:embed="rId12">
                <a:alphaModFix/>
              </a:blip>
              <a:stretch>
                <a:fillRect/>
              </a:stretch>
            </p:blipFill>
            <p:spPr>
              <a:xfrm>
                <a:off x="4116600" y="4357058"/>
                <a:ext cx="210300" cy="214994"/>
              </a:xfrm>
              <a:prstGeom prst="rect">
                <a:avLst/>
              </a:prstGeom>
              <a:noFill/>
              <a:ln>
                <a:noFill/>
              </a:ln>
            </p:spPr>
          </p:pic>
          <p:pic>
            <p:nvPicPr>
              <p:cNvPr id="1771" name="Google Shape;1771;p80"/>
              <p:cNvPicPr preferRelativeResize="0"/>
              <p:nvPr/>
            </p:nvPicPr>
            <p:blipFill>
              <a:blip r:embed="rId13">
                <a:alphaModFix/>
              </a:blip>
              <a:stretch>
                <a:fillRect/>
              </a:stretch>
            </p:blipFill>
            <p:spPr>
              <a:xfrm>
                <a:off x="4477850" y="4358839"/>
                <a:ext cx="210300" cy="211424"/>
              </a:xfrm>
              <a:prstGeom prst="rect">
                <a:avLst/>
              </a:prstGeom>
              <a:noFill/>
              <a:ln>
                <a:noFill/>
              </a:ln>
            </p:spPr>
          </p:pic>
        </p:grpSp>
        <p:pic>
          <p:nvPicPr>
            <p:cNvPr id="1772" name="Google Shape;1772;p80"/>
            <p:cNvPicPr preferRelativeResize="0"/>
            <p:nvPr/>
          </p:nvPicPr>
          <p:blipFill>
            <a:blip r:embed="rId14">
              <a:alphaModFix/>
            </a:blip>
            <a:stretch>
              <a:fillRect/>
            </a:stretch>
          </p:blipFill>
          <p:spPr>
            <a:xfrm>
              <a:off x="4822339" y="4357425"/>
              <a:ext cx="228975" cy="230175"/>
            </a:xfrm>
            <a:prstGeom prst="rect">
              <a:avLst/>
            </a:prstGeom>
            <a:noFill/>
            <a:ln>
              <a:noFill/>
            </a:ln>
          </p:spPr>
        </p:pic>
      </p:grpSp>
      <p:pic>
        <p:nvPicPr>
          <p:cNvPr id="1773" name="Google Shape;1773;p80"/>
          <p:cNvPicPr preferRelativeResize="0"/>
          <p:nvPr/>
        </p:nvPicPr>
        <p:blipFill>
          <a:blip r:embed="rId15">
            <a:alphaModFix/>
          </a:blip>
          <a:stretch>
            <a:fillRect/>
          </a:stretch>
        </p:blipFill>
        <p:spPr>
          <a:xfrm>
            <a:off x="6186451" y="769150"/>
            <a:ext cx="744070" cy="73211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8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u="sng"/>
              <a:t>Resources</a:t>
            </a:r>
            <a:r>
              <a:rPr lang="en" sz="4800"/>
              <a:t> - </a:t>
            </a:r>
            <a:r>
              <a:rPr lang="en" sz="4800"/>
              <a:t>Chat Thread</a:t>
            </a:r>
            <a:endParaRPr sz="4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Authorization</a:t>
            </a:r>
            <a:endParaRPr/>
          </a:p>
        </p:txBody>
      </p:sp>
      <p:sp>
        <p:nvSpPr>
          <p:cNvPr id="172" name="Google Shape;172;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pic>
        <p:nvPicPr>
          <p:cNvPr id="1783" name="Google Shape;1783;p8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784" name="Google Shape;1784;p8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2"/>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pic>
        <p:nvPicPr>
          <p:cNvPr id="1786" name="Google Shape;1786;p82"/>
          <p:cNvPicPr preferRelativeResize="0"/>
          <p:nvPr/>
        </p:nvPicPr>
        <p:blipFill>
          <a:blip r:embed="rId4">
            <a:alphaModFix/>
          </a:blip>
          <a:stretch>
            <a:fillRect/>
          </a:stretch>
        </p:blipFill>
        <p:spPr>
          <a:xfrm>
            <a:off x="4763075" y="2758975"/>
            <a:ext cx="630936" cy="630936"/>
          </a:xfrm>
          <a:prstGeom prst="rect">
            <a:avLst/>
          </a:prstGeom>
          <a:noFill/>
          <a:ln>
            <a:noFill/>
          </a:ln>
        </p:spPr>
      </p:pic>
      <p:pic>
        <p:nvPicPr>
          <p:cNvPr id="1787" name="Google Shape;1787;p82"/>
          <p:cNvPicPr preferRelativeResize="0"/>
          <p:nvPr/>
        </p:nvPicPr>
        <p:blipFill>
          <a:blip r:embed="rId5">
            <a:alphaModFix/>
          </a:blip>
          <a:stretch>
            <a:fillRect/>
          </a:stretch>
        </p:blipFill>
        <p:spPr>
          <a:xfrm>
            <a:off x="3749575" y="1764075"/>
            <a:ext cx="630936" cy="630936"/>
          </a:xfrm>
          <a:prstGeom prst="rect">
            <a:avLst/>
          </a:prstGeom>
          <a:noFill/>
          <a:ln>
            <a:noFill/>
          </a:ln>
        </p:spPr>
      </p:pic>
      <p:pic>
        <p:nvPicPr>
          <p:cNvPr id="1788" name="Google Shape;1788;p82"/>
          <p:cNvPicPr preferRelativeResize="0"/>
          <p:nvPr/>
        </p:nvPicPr>
        <p:blipFill rotWithShape="1">
          <a:blip r:embed="rId6">
            <a:alphaModFix/>
          </a:blip>
          <a:srcRect b="16135" l="0" r="13845" t="0"/>
          <a:stretch/>
        </p:blipFill>
        <p:spPr>
          <a:xfrm>
            <a:off x="4744600" y="652250"/>
            <a:ext cx="630936" cy="630936"/>
          </a:xfrm>
          <a:prstGeom prst="rect">
            <a:avLst/>
          </a:prstGeom>
          <a:noFill/>
          <a:ln>
            <a:noFill/>
          </a:ln>
        </p:spPr>
      </p:pic>
      <p:pic>
        <p:nvPicPr>
          <p:cNvPr id="1789" name="Google Shape;1789;p82"/>
          <p:cNvPicPr preferRelativeResize="0"/>
          <p:nvPr/>
        </p:nvPicPr>
        <p:blipFill>
          <a:blip r:embed="rId7">
            <a:alphaModFix/>
          </a:blip>
          <a:stretch>
            <a:fillRect/>
          </a:stretch>
        </p:blipFill>
        <p:spPr>
          <a:xfrm>
            <a:off x="3749584" y="769158"/>
            <a:ext cx="630936" cy="630936"/>
          </a:xfrm>
          <a:prstGeom prst="rect">
            <a:avLst/>
          </a:prstGeom>
          <a:noFill/>
          <a:ln>
            <a:noFill/>
          </a:ln>
        </p:spPr>
      </p:pic>
      <p:pic>
        <p:nvPicPr>
          <p:cNvPr id="1790" name="Google Shape;1790;p82"/>
          <p:cNvPicPr preferRelativeResize="0"/>
          <p:nvPr/>
        </p:nvPicPr>
        <p:blipFill>
          <a:blip r:embed="rId8">
            <a:alphaModFix/>
          </a:blip>
          <a:stretch>
            <a:fillRect/>
          </a:stretch>
        </p:blipFill>
        <p:spPr>
          <a:xfrm>
            <a:off x="4763077" y="1791750"/>
            <a:ext cx="630936" cy="630936"/>
          </a:xfrm>
          <a:prstGeom prst="rect">
            <a:avLst/>
          </a:prstGeom>
          <a:noFill/>
          <a:ln>
            <a:noFill/>
          </a:ln>
        </p:spPr>
      </p:pic>
      <p:pic>
        <p:nvPicPr>
          <p:cNvPr id="1791" name="Google Shape;1791;p82"/>
          <p:cNvPicPr preferRelativeResize="0"/>
          <p:nvPr/>
        </p:nvPicPr>
        <p:blipFill>
          <a:blip r:embed="rId9">
            <a:alphaModFix/>
          </a:blip>
          <a:stretch>
            <a:fillRect/>
          </a:stretch>
        </p:blipFill>
        <p:spPr>
          <a:xfrm>
            <a:off x="3749577" y="2780488"/>
            <a:ext cx="630936" cy="630936"/>
          </a:xfrm>
          <a:prstGeom prst="rect">
            <a:avLst/>
          </a:prstGeom>
          <a:noFill/>
          <a:ln>
            <a:noFill/>
          </a:ln>
        </p:spPr>
      </p:pic>
      <p:sp>
        <p:nvSpPr>
          <p:cNvPr id="1792" name="Google Shape;1792;p82"/>
          <p:cNvSpPr txBox="1"/>
          <p:nvPr/>
        </p:nvSpPr>
        <p:spPr>
          <a:xfrm>
            <a:off x="4744625" y="3340475"/>
            <a:ext cx="667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Damage report</a:t>
            </a:r>
            <a:endParaRPr sz="900"/>
          </a:p>
        </p:txBody>
      </p:sp>
      <p:sp>
        <p:nvSpPr>
          <p:cNvPr id="1793" name="Google Shape;1793;p82"/>
          <p:cNvSpPr txBox="1"/>
          <p:nvPr/>
        </p:nvSpPr>
        <p:spPr>
          <a:xfrm>
            <a:off x="4815138" y="23732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1794" name="Google Shape;1794;p82"/>
          <p:cNvSpPr txBox="1"/>
          <p:nvPr/>
        </p:nvSpPr>
        <p:spPr>
          <a:xfrm>
            <a:off x="3749600" y="3402213"/>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1795" name="Google Shape;1795;p82"/>
          <p:cNvSpPr txBox="1"/>
          <p:nvPr/>
        </p:nvSpPr>
        <p:spPr>
          <a:xfrm>
            <a:off x="3679538" y="2385800"/>
            <a:ext cx="7710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Survey</a:t>
            </a:r>
            <a:endParaRPr sz="900"/>
          </a:p>
        </p:txBody>
      </p:sp>
      <p:sp>
        <p:nvSpPr>
          <p:cNvPr id="1796" name="Google Shape;1796;p82"/>
          <p:cNvSpPr txBox="1"/>
          <p:nvPr/>
        </p:nvSpPr>
        <p:spPr>
          <a:xfrm>
            <a:off x="4763063" y="1345838"/>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Upload Photos</a:t>
            </a:r>
            <a:endParaRPr sz="900"/>
          </a:p>
        </p:txBody>
      </p:sp>
      <p:sp>
        <p:nvSpPr>
          <p:cNvPr id="1797" name="Google Shape;1797;p82"/>
          <p:cNvSpPr txBox="1"/>
          <p:nvPr/>
        </p:nvSpPr>
        <p:spPr>
          <a:xfrm>
            <a:off x="3801650" y="1345850"/>
            <a:ext cx="5268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Chat</a:t>
            </a:r>
            <a:endParaRPr sz="900"/>
          </a:p>
        </p:txBody>
      </p:sp>
      <p:sp>
        <p:nvSpPr>
          <p:cNvPr id="1798" name="Google Shape;1798;p82"/>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1799" name="Google Shape;1799;p82"/>
          <p:cNvSpPr/>
          <p:nvPr/>
        </p:nvSpPr>
        <p:spPr>
          <a:xfrm>
            <a:off x="2957075" y="741125"/>
            <a:ext cx="7224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2"/>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Accessing Chat Thread</a:t>
            </a:r>
            <a:endParaRPr/>
          </a:p>
        </p:txBody>
      </p:sp>
      <p:sp>
        <p:nvSpPr>
          <p:cNvPr id="1801" name="Google Shape;1801;p82"/>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The chat thread allows a customer and team member to communicate directly within the app. Customer will click the indicated icon to open up the chat thread.</a:t>
            </a:r>
            <a:endParaRPr sz="900">
              <a:solidFill>
                <a:schemeClr val="dk1"/>
              </a:solidFill>
            </a:endParaRPr>
          </a:p>
        </p:txBody>
      </p:sp>
      <p:grpSp>
        <p:nvGrpSpPr>
          <p:cNvPr id="1802" name="Google Shape;1802;p82"/>
          <p:cNvGrpSpPr/>
          <p:nvPr/>
        </p:nvGrpSpPr>
        <p:grpSpPr>
          <a:xfrm>
            <a:off x="3596550" y="4284550"/>
            <a:ext cx="1950900" cy="360000"/>
            <a:chOff x="3596550" y="4284550"/>
            <a:chExt cx="1950900" cy="360000"/>
          </a:xfrm>
        </p:grpSpPr>
        <p:grpSp>
          <p:nvGrpSpPr>
            <p:cNvPr id="1803" name="Google Shape;1803;p82"/>
            <p:cNvGrpSpPr/>
            <p:nvPr/>
          </p:nvGrpSpPr>
          <p:grpSpPr>
            <a:xfrm>
              <a:off x="3596550" y="4284550"/>
              <a:ext cx="1950900" cy="360000"/>
              <a:chOff x="3596550" y="4284550"/>
              <a:chExt cx="1950900" cy="360000"/>
            </a:xfrm>
          </p:grpSpPr>
          <p:sp>
            <p:nvSpPr>
              <p:cNvPr id="1804" name="Google Shape;1804;p8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5" name="Google Shape;1805;p82"/>
              <p:cNvPicPr preferRelativeResize="0"/>
              <p:nvPr/>
            </p:nvPicPr>
            <p:blipFill>
              <a:blip r:embed="rId10">
                <a:alphaModFix/>
              </a:blip>
              <a:stretch>
                <a:fillRect/>
              </a:stretch>
            </p:blipFill>
            <p:spPr>
              <a:xfrm flipH="1">
                <a:off x="3759700" y="4359400"/>
                <a:ext cx="210300" cy="210300"/>
              </a:xfrm>
              <a:prstGeom prst="rect">
                <a:avLst/>
              </a:prstGeom>
              <a:noFill/>
              <a:ln>
                <a:noFill/>
              </a:ln>
            </p:spPr>
          </p:pic>
          <p:pic>
            <p:nvPicPr>
              <p:cNvPr id="1806" name="Google Shape;1806;p82"/>
              <p:cNvPicPr preferRelativeResize="0"/>
              <p:nvPr/>
            </p:nvPicPr>
            <p:blipFill>
              <a:blip r:embed="rId11">
                <a:alphaModFix/>
              </a:blip>
              <a:stretch>
                <a:fillRect/>
              </a:stretch>
            </p:blipFill>
            <p:spPr>
              <a:xfrm>
                <a:off x="5164921" y="4363726"/>
                <a:ext cx="210300" cy="208074"/>
              </a:xfrm>
              <a:prstGeom prst="rect">
                <a:avLst/>
              </a:prstGeom>
              <a:noFill/>
              <a:ln>
                <a:noFill/>
              </a:ln>
            </p:spPr>
          </p:pic>
          <p:pic>
            <p:nvPicPr>
              <p:cNvPr id="1807" name="Google Shape;1807;p82"/>
              <p:cNvPicPr preferRelativeResize="0"/>
              <p:nvPr/>
            </p:nvPicPr>
            <p:blipFill>
              <a:blip r:embed="rId12">
                <a:alphaModFix/>
              </a:blip>
              <a:stretch>
                <a:fillRect/>
              </a:stretch>
            </p:blipFill>
            <p:spPr>
              <a:xfrm>
                <a:off x="4116600" y="4357058"/>
                <a:ext cx="210300" cy="214994"/>
              </a:xfrm>
              <a:prstGeom prst="rect">
                <a:avLst/>
              </a:prstGeom>
              <a:noFill/>
              <a:ln>
                <a:noFill/>
              </a:ln>
            </p:spPr>
          </p:pic>
          <p:pic>
            <p:nvPicPr>
              <p:cNvPr id="1808" name="Google Shape;1808;p82"/>
              <p:cNvPicPr preferRelativeResize="0"/>
              <p:nvPr/>
            </p:nvPicPr>
            <p:blipFill>
              <a:blip r:embed="rId13">
                <a:alphaModFix/>
              </a:blip>
              <a:stretch>
                <a:fillRect/>
              </a:stretch>
            </p:blipFill>
            <p:spPr>
              <a:xfrm>
                <a:off x="4477850" y="4358839"/>
                <a:ext cx="210300" cy="211424"/>
              </a:xfrm>
              <a:prstGeom prst="rect">
                <a:avLst/>
              </a:prstGeom>
              <a:noFill/>
              <a:ln>
                <a:noFill/>
              </a:ln>
            </p:spPr>
          </p:pic>
        </p:grpSp>
        <p:pic>
          <p:nvPicPr>
            <p:cNvPr id="1809" name="Google Shape;1809;p82"/>
            <p:cNvPicPr preferRelativeResize="0"/>
            <p:nvPr/>
          </p:nvPicPr>
          <p:blipFill>
            <a:blip r:embed="rId14">
              <a:alphaModFix/>
            </a:blip>
            <a:stretch>
              <a:fillRect/>
            </a:stretch>
          </p:blipFill>
          <p:spPr>
            <a:xfrm>
              <a:off x="4822339" y="4357425"/>
              <a:ext cx="228975" cy="230175"/>
            </a:xfrm>
            <a:prstGeom prst="rect">
              <a:avLst/>
            </a:prstGeom>
            <a:noFill/>
            <a:ln>
              <a:noFill/>
            </a:ln>
          </p:spPr>
        </p:pic>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pic>
        <p:nvPicPr>
          <p:cNvPr id="1814" name="Google Shape;1814;p8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815" name="Google Shape;1815;p8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3"/>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1817" name="Google Shape;1817;p83"/>
          <p:cNvSpPr txBox="1"/>
          <p:nvPr/>
        </p:nvSpPr>
        <p:spPr>
          <a:xfrm>
            <a:off x="3560249" y="421088"/>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1818" name="Google Shape;1818;p83"/>
          <p:cNvSpPr/>
          <p:nvPr/>
        </p:nvSpPr>
        <p:spPr>
          <a:xfrm>
            <a:off x="3596825" y="3486200"/>
            <a:ext cx="1950900" cy="75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Keyboard</a:t>
            </a:r>
            <a:endParaRPr/>
          </a:p>
        </p:txBody>
      </p:sp>
      <p:sp>
        <p:nvSpPr>
          <p:cNvPr id="1819" name="Google Shape;1819;p83"/>
          <p:cNvSpPr/>
          <p:nvPr/>
        </p:nvSpPr>
        <p:spPr>
          <a:xfrm>
            <a:off x="3596825" y="3203300"/>
            <a:ext cx="1950900" cy="2829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3"/>
          <p:cNvSpPr/>
          <p:nvPr/>
        </p:nvSpPr>
        <p:spPr>
          <a:xfrm>
            <a:off x="3707225" y="3249450"/>
            <a:ext cx="1519800" cy="194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Type text here</a:t>
            </a:r>
            <a:endParaRPr sz="900"/>
          </a:p>
        </p:txBody>
      </p:sp>
      <p:sp>
        <p:nvSpPr>
          <p:cNvPr id="1821" name="Google Shape;1821;p83"/>
          <p:cNvSpPr/>
          <p:nvPr/>
        </p:nvSpPr>
        <p:spPr>
          <a:xfrm>
            <a:off x="5330825" y="3273350"/>
            <a:ext cx="121200" cy="142800"/>
          </a:xfrm>
          <a:prstGeom prst="up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3"/>
          <p:cNvSpPr/>
          <p:nvPr/>
        </p:nvSpPr>
        <p:spPr>
          <a:xfrm rot="5400000">
            <a:off x="4112850" y="290700"/>
            <a:ext cx="253200" cy="1285800"/>
          </a:xfrm>
          <a:prstGeom prst="round2SameRect">
            <a:avLst>
              <a:gd fmla="val 16667" name="adj1"/>
              <a:gd fmla="val 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3"/>
          <p:cNvSpPr/>
          <p:nvPr/>
        </p:nvSpPr>
        <p:spPr>
          <a:xfrm rot="-5400000">
            <a:off x="4777950" y="820500"/>
            <a:ext cx="253200" cy="12858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3"/>
          <p:cNvSpPr/>
          <p:nvPr/>
        </p:nvSpPr>
        <p:spPr>
          <a:xfrm rot="-5400000">
            <a:off x="4777950" y="1281225"/>
            <a:ext cx="253200" cy="12858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3"/>
          <p:cNvSpPr/>
          <p:nvPr/>
        </p:nvSpPr>
        <p:spPr>
          <a:xfrm rot="5400000">
            <a:off x="4112850" y="1796863"/>
            <a:ext cx="253200" cy="1285800"/>
          </a:xfrm>
          <a:prstGeom prst="round2SameRect">
            <a:avLst>
              <a:gd fmla="val 16667" name="adj1"/>
              <a:gd fmla="val 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3"/>
          <p:cNvSpPr/>
          <p:nvPr/>
        </p:nvSpPr>
        <p:spPr>
          <a:xfrm rot="-5400000">
            <a:off x="4777950" y="2312500"/>
            <a:ext cx="253200" cy="12858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3"/>
          <p:cNvSpPr txBox="1"/>
          <p:nvPr/>
        </p:nvSpPr>
        <p:spPr>
          <a:xfrm>
            <a:off x="4219350" y="1515500"/>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1828" name="Google Shape;1828;p83"/>
          <p:cNvSpPr txBox="1"/>
          <p:nvPr/>
        </p:nvSpPr>
        <p:spPr>
          <a:xfrm>
            <a:off x="3554250" y="1001750"/>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1829" name="Google Shape;1829;p83"/>
          <p:cNvSpPr txBox="1"/>
          <p:nvPr/>
        </p:nvSpPr>
        <p:spPr>
          <a:xfrm>
            <a:off x="4219350" y="1987088"/>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1830" name="Google Shape;1830;p83"/>
          <p:cNvSpPr txBox="1"/>
          <p:nvPr/>
        </p:nvSpPr>
        <p:spPr>
          <a:xfrm>
            <a:off x="3554250" y="250041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1831" name="Google Shape;1831;p83"/>
          <p:cNvSpPr txBox="1"/>
          <p:nvPr/>
        </p:nvSpPr>
        <p:spPr>
          <a:xfrm>
            <a:off x="4219350" y="299331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1832" name="Google Shape;1832;p83"/>
          <p:cNvSpPr txBox="1"/>
          <p:nvPr/>
        </p:nvSpPr>
        <p:spPr>
          <a:xfrm>
            <a:off x="3596825" y="770888"/>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1833" name="Google Shape;1833;p83"/>
          <p:cNvSpPr txBox="1"/>
          <p:nvPr/>
        </p:nvSpPr>
        <p:spPr>
          <a:xfrm>
            <a:off x="4261650" y="130226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1834" name="Google Shape;1834;p83"/>
          <p:cNvSpPr txBox="1"/>
          <p:nvPr/>
        </p:nvSpPr>
        <p:spPr>
          <a:xfrm>
            <a:off x="4261650" y="1751075"/>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1835" name="Google Shape;1835;p83"/>
          <p:cNvSpPr txBox="1"/>
          <p:nvPr/>
        </p:nvSpPr>
        <p:spPr>
          <a:xfrm>
            <a:off x="3596825" y="225441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1836" name="Google Shape;1836;p83"/>
          <p:cNvSpPr txBox="1"/>
          <p:nvPr/>
        </p:nvSpPr>
        <p:spPr>
          <a:xfrm>
            <a:off x="4261650" y="2758225"/>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1837" name="Google Shape;1837;p8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Inside the chat thread</a:t>
            </a:r>
            <a:endParaRPr/>
          </a:p>
        </p:txBody>
      </p:sp>
      <p:sp>
        <p:nvSpPr>
          <p:cNvPr id="1838" name="Google Shape;1838;p83"/>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a customer is inside the chat thread they can view and send messages directly to the team leader and crew members.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Rules: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Only Chief and Customer can participate in chat thread prior to day of appointment.</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On the day of the appointment crew members can participate in chat thread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Crew members can see chat thread however, cannot participate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Chief and Customer receive push notifications when a new message is received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All chats are dated, time stamped and sender stamped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All chat activity is recorded and logged in the job profile located in the admin dashboard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Admin can access and participate in chat from within the admin dashboard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Chat thread is disabled as soon as the Chief clocks in</a:t>
            </a:r>
            <a:endParaRPr sz="900">
              <a:solidFill>
                <a:schemeClr val="dk1"/>
              </a:solidFill>
            </a:endParaRPr>
          </a:p>
        </p:txBody>
      </p:sp>
      <p:grpSp>
        <p:nvGrpSpPr>
          <p:cNvPr id="1839" name="Google Shape;1839;p83"/>
          <p:cNvGrpSpPr/>
          <p:nvPr/>
        </p:nvGrpSpPr>
        <p:grpSpPr>
          <a:xfrm>
            <a:off x="3596550" y="4284550"/>
            <a:ext cx="1950900" cy="360000"/>
            <a:chOff x="3596550" y="4284550"/>
            <a:chExt cx="1950900" cy="360000"/>
          </a:xfrm>
        </p:grpSpPr>
        <p:grpSp>
          <p:nvGrpSpPr>
            <p:cNvPr id="1840" name="Google Shape;1840;p83"/>
            <p:cNvGrpSpPr/>
            <p:nvPr/>
          </p:nvGrpSpPr>
          <p:grpSpPr>
            <a:xfrm>
              <a:off x="3596550" y="4284550"/>
              <a:ext cx="1950900" cy="360000"/>
              <a:chOff x="3596550" y="4284550"/>
              <a:chExt cx="1950900" cy="360000"/>
            </a:xfrm>
          </p:grpSpPr>
          <p:sp>
            <p:nvSpPr>
              <p:cNvPr id="1841" name="Google Shape;1841;p8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2" name="Google Shape;1842;p83"/>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843" name="Google Shape;1843;p8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844" name="Google Shape;1844;p83"/>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1845" name="Google Shape;1845;p83"/>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1846" name="Google Shape;1846;p83"/>
            <p:cNvPicPr preferRelativeResize="0"/>
            <p:nvPr/>
          </p:nvPicPr>
          <p:blipFill>
            <a:blip r:embed="rId8">
              <a:alphaModFix/>
            </a:blip>
            <a:stretch>
              <a:fillRect/>
            </a:stretch>
          </p:blipFill>
          <p:spPr>
            <a:xfrm>
              <a:off x="4822339" y="4357425"/>
              <a:ext cx="228975" cy="230175"/>
            </a:xfrm>
            <a:prstGeom prst="rect">
              <a:avLst/>
            </a:prstGeom>
            <a:noFill/>
            <a:ln>
              <a:noFill/>
            </a:ln>
          </p:spPr>
        </p:pic>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8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u="sng"/>
              <a:t>Resources</a:t>
            </a:r>
            <a:r>
              <a:rPr lang="en" sz="4800"/>
              <a:t>- </a:t>
            </a:r>
            <a:r>
              <a:rPr lang="en" sz="4800"/>
              <a:t>Uploading Photos</a:t>
            </a:r>
            <a:endParaRPr sz="4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pic>
        <p:nvPicPr>
          <p:cNvPr id="1856" name="Google Shape;1856;p8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857" name="Google Shape;1857;p8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8" name="Google Shape;1858;p85"/>
          <p:cNvGrpSpPr/>
          <p:nvPr/>
        </p:nvGrpSpPr>
        <p:grpSpPr>
          <a:xfrm>
            <a:off x="3596550" y="4284550"/>
            <a:ext cx="1950900" cy="360000"/>
            <a:chOff x="3596550" y="4284550"/>
            <a:chExt cx="1950900" cy="360000"/>
          </a:xfrm>
        </p:grpSpPr>
        <p:sp>
          <p:nvSpPr>
            <p:cNvPr id="1859" name="Google Shape;1859;p8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0" name="Google Shape;1860;p85"/>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861" name="Google Shape;1861;p8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862" name="Google Shape;1862;p85"/>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863" name="Google Shape;1863;p85"/>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864" name="Google Shape;1864;p85"/>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pic>
        <p:nvPicPr>
          <p:cNvPr id="1865" name="Google Shape;1865;p85"/>
          <p:cNvPicPr preferRelativeResize="0"/>
          <p:nvPr/>
        </p:nvPicPr>
        <p:blipFill>
          <a:blip r:embed="rId8">
            <a:alphaModFix/>
          </a:blip>
          <a:stretch>
            <a:fillRect/>
          </a:stretch>
        </p:blipFill>
        <p:spPr>
          <a:xfrm>
            <a:off x="4763075" y="2758975"/>
            <a:ext cx="630936" cy="630936"/>
          </a:xfrm>
          <a:prstGeom prst="rect">
            <a:avLst/>
          </a:prstGeom>
          <a:noFill/>
          <a:ln>
            <a:noFill/>
          </a:ln>
        </p:spPr>
      </p:pic>
      <p:pic>
        <p:nvPicPr>
          <p:cNvPr id="1866" name="Google Shape;1866;p85"/>
          <p:cNvPicPr preferRelativeResize="0"/>
          <p:nvPr/>
        </p:nvPicPr>
        <p:blipFill>
          <a:blip r:embed="rId9">
            <a:alphaModFix/>
          </a:blip>
          <a:stretch>
            <a:fillRect/>
          </a:stretch>
        </p:blipFill>
        <p:spPr>
          <a:xfrm>
            <a:off x="3749575" y="1764075"/>
            <a:ext cx="630936" cy="630936"/>
          </a:xfrm>
          <a:prstGeom prst="rect">
            <a:avLst/>
          </a:prstGeom>
          <a:noFill/>
          <a:ln>
            <a:noFill/>
          </a:ln>
        </p:spPr>
      </p:pic>
      <p:pic>
        <p:nvPicPr>
          <p:cNvPr id="1867" name="Google Shape;1867;p85"/>
          <p:cNvPicPr preferRelativeResize="0"/>
          <p:nvPr/>
        </p:nvPicPr>
        <p:blipFill rotWithShape="1">
          <a:blip r:embed="rId10">
            <a:alphaModFix/>
          </a:blip>
          <a:srcRect b="16135" l="0" r="13845" t="0"/>
          <a:stretch/>
        </p:blipFill>
        <p:spPr>
          <a:xfrm>
            <a:off x="4744600" y="652250"/>
            <a:ext cx="630936" cy="630936"/>
          </a:xfrm>
          <a:prstGeom prst="rect">
            <a:avLst/>
          </a:prstGeom>
          <a:noFill/>
          <a:ln>
            <a:noFill/>
          </a:ln>
        </p:spPr>
      </p:pic>
      <p:pic>
        <p:nvPicPr>
          <p:cNvPr id="1868" name="Google Shape;1868;p85"/>
          <p:cNvPicPr preferRelativeResize="0"/>
          <p:nvPr/>
        </p:nvPicPr>
        <p:blipFill>
          <a:blip r:embed="rId11">
            <a:alphaModFix/>
          </a:blip>
          <a:stretch>
            <a:fillRect/>
          </a:stretch>
        </p:blipFill>
        <p:spPr>
          <a:xfrm>
            <a:off x="3749584" y="769158"/>
            <a:ext cx="630936" cy="630936"/>
          </a:xfrm>
          <a:prstGeom prst="rect">
            <a:avLst/>
          </a:prstGeom>
          <a:noFill/>
          <a:ln>
            <a:noFill/>
          </a:ln>
        </p:spPr>
      </p:pic>
      <p:pic>
        <p:nvPicPr>
          <p:cNvPr id="1869" name="Google Shape;1869;p85"/>
          <p:cNvPicPr preferRelativeResize="0"/>
          <p:nvPr/>
        </p:nvPicPr>
        <p:blipFill>
          <a:blip r:embed="rId12">
            <a:alphaModFix/>
          </a:blip>
          <a:stretch>
            <a:fillRect/>
          </a:stretch>
        </p:blipFill>
        <p:spPr>
          <a:xfrm>
            <a:off x="4763077" y="1791750"/>
            <a:ext cx="630936" cy="630936"/>
          </a:xfrm>
          <a:prstGeom prst="rect">
            <a:avLst/>
          </a:prstGeom>
          <a:noFill/>
          <a:ln>
            <a:noFill/>
          </a:ln>
        </p:spPr>
      </p:pic>
      <p:pic>
        <p:nvPicPr>
          <p:cNvPr id="1870" name="Google Shape;1870;p85"/>
          <p:cNvPicPr preferRelativeResize="0"/>
          <p:nvPr/>
        </p:nvPicPr>
        <p:blipFill>
          <a:blip r:embed="rId13">
            <a:alphaModFix/>
          </a:blip>
          <a:stretch>
            <a:fillRect/>
          </a:stretch>
        </p:blipFill>
        <p:spPr>
          <a:xfrm>
            <a:off x="3749577" y="2780488"/>
            <a:ext cx="630936" cy="630936"/>
          </a:xfrm>
          <a:prstGeom prst="rect">
            <a:avLst/>
          </a:prstGeom>
          <a:noFill/>
          <a:ln>
            <a:noFill/>
          </a:ln>
        </p:spPr>
      </p:pic>
      <p:sp>
        <p:nvSpPr>
          <p:cNvPr id="1871" name="Google Shape;1871;p85"/>
          <p:cNvSpPr txBox="1"/>
          <p:nvPr/>
        </p:nvSpPr>
        <p:spPr>
          <a:xfrm>
            <a:off x="4744625" y="3340475"/>
            <a:ext cx="667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Damage report</a:t>
            </a:r>
            <a:endParaRPr sz="900"/>
          </a:p>
        </p:txBody>
      </p:sp>
      <p:sp>
        <p:nvSpPr>
          <p:cNvPr id="1872" name="Google Shape;1872;p85"/>
          <p:cNvSpPr txBox="1"/>
          <p:nvPr/>
        </p:nvSpPr>
        <p:spPr>
          <a:xfrm>
            <a:off x="4815138" y="23732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1873" name="Google Shape;1873;p85"/>
          <p:cNvSpPr txBox="1"/>
          <p:nvPr/>
        </p:nvSpPr>
        <p:spPr>
          <a:xfrm>
            <a:off x="3749600" y="3402213"/>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1874" name="Google Shape;1874;p85"/>
          <p:cNvSpPr txBox="1"/>
          <p:nvPr/>
        </p:nvSpPr>
        <p:spPr>
          <a:xfrm>
            <a:off x="3679538" y="2385800"/>
            <a:ext cx="7710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Survey</a:t>
            </a:r>
            <a:endParaRPr sz="900"/>
          </a:p>
        </p:txBody>
      </p:sp>
      <p:sp>
        <p:nvSpPr>
          <p:cNvPr id="1875" name="Google Shape;1875;p85"/>
          <p:cNvSpPr txBox="1"/>
          <p:nvPr/>
        </p:nvSpPr>
        <p:spPr>
          <a:xfrm>
            <a:off x="4763063" y="1345838"/>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Upload Photos</a:t>
            </a:r>
            <a:endParaRPr sz="900"/>
          </a:p>
        </p:txBody>
      </p:sp>
      <p:sp>
        <p:nvSpPr>
          <p:cNvPr id="1876" name="Google Shape;1876;p85"/>
          <p:cNvSpPr txBox="1"/>
          <p:nvPr/>
        </p:nvSpPr>
        <p:spPr>
          <a:xfrm>
            <a:off x="3801650" y="1345850"/>
            <a:ext cx="5268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Chat</a:t>
            </a:r>
            <a:endParaRPr sz="900"/>
          </a:p>
        </p:txBody>
      </p:sp>
      <p:sp>
        <p:nvSpPr>
          <p:cNvPr id="1877" name="Google Shape;1877;p85"/>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1878" name="Google Shape;1878;p85"/>
          <p:cNvSpPr/>
          <p:nvPr/>
        </p:nvSpPr>
        <p:spPr>
          <a:xfrm>
            <a:off x="3378050" y="691575"/>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9" name="Google Shape;1879;p85"/>
          <p:cNvGrpSpPr/>
          <p:nvPr/>
        </p:nvGrpSpPr>
        <p:grpSpPr>
          <a:xfrm>
            <a:off x="3596550" y="4284550"/>
            <a:ext cx="1950900" cy="360000"/>
            <a:chOff x="3596550" y="4284550"/>
            <a:chExt cx="1950900" cy="360000"/>
          </a:xfrm>
        </p:grpSpPr>
        <p:grpSp>
          <p:nvGrpSpPr>
            <p:cNvPr id="1880" name="Google Shape;1880;p85"/>
            <p:cNvGrpSpPr/>
            <p:nvPr/>
          </p:nvGrpSpPr>
          <p:grpSpPr>
            <a:xfrm>
              <a:off x="3596550" y="4284550"/>
              <a:ext cx="1950900" cy="360000"/>
              <a:chOff x="3596550" y="4284550"/>
              <a:chExt cx="1950900" cy="360000"/>
            </a:xfrm>
          </p:grpSpPr>
          <p:sp>
            <p:nvSpPr>
              <p:cNvPr id="1881" name="Google Shape;1881;p8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2" name="Google Shape;1882;p85"/>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883" name="Google Shape;1883;p8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884" name="Google Shape;1884;p85"/>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1885" name="Google Shape;1885;p85"/>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1886" name="Google Shape;1886;p85"/>
            <p:cNvPicPr preferRelativeResize="0"/>
            <p:nvPr/>
          </p:nvPicPr>
          <p:blipFill>
            <a:blip r:embed="rId14">
              <a:alphaModFix/>
            </a:blip>
            <a:stretch>
              <a:fillRect/>
            </a:stretch>
          </p:blipFill>
          <p:spPr>
            <a:xfrm>
              <a:off x="4822339" y="4357425"/>
              <a:ext cx="228975" cy="230175"/>
            </a:xfrm>
            <a:prstGeom prst="rect">
              <a:avLst/>
            </a:prstGeom>
            <a:noFill/>
            <a:ln>
              <a:noFill/>
            </a:ln>
          </p:spPr>
        </p:pic>
      </p:grpSp>
      <p:sp>
        <p:nvSpPr>
          <p:cNvPr id="1887" name="Google Shape;1887;p8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Uploading photos of job-site activities</a:t>
            </a:r>
            <a:endParaRPr/>
          </a:p>
        </p:txBody>
      </p:sp>
      <p:sp>
        <p:nvSpPr>
          <p:cNvPr id="1888" name="Google Shape;1888;p85"/>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Customer can upload multiple photos. Once a photo is uploaded customer must tag the photo to a certain category. They will then have option to leave comment. After submission they can then upload additional photos through same process</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Rules: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Photo Tags: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Team Photo</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Quality Work</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Team at work</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All photos are added to job profile in the dashboard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All activities are logged within dashboard activity log in job profile</a:t>
            </a:r>
            <a:endParaRPr sz="900">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pic>
        <p:nvPicPr>
          <p:cNvPr id="1893" name="Google Shape;1893;p8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894" name="Google Shape;1894;p8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Uploading photos of job-site activities</a:t>
            </a:r>
            <a:endParaRPr>
              <a:solidFill>
                <a:schemeClr val="dk1"/>
              </a:solidFill>
            </a:endParaRPr>
          </a:p>
          <a:p>
            <a:pPr indent="0" lvl="0" marL="0" rtl="0" algn="l">
              <a:spcBef>
                <a:spcPts val="0"/>
              </a:spcBef>
              <a:spcAft>
                <a:spcPts val="0"/>
              </a:spcAft>
              <a:buNone/>
            </a:pPr>
            <a:r>
              <a:t/>
            </a:r>
            <a:endParaRPr/>
          </a:p>
        </p:txBody>
      </p:sp>
      <p:sp>
        <p:nvSpPr>
          <p:cNvPr id="1895" name="Google Shape;1895;p86"/>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User will choose an image and click next</a:t>
            </a:r>
            <a:endParaRPr sz="900"/>
          </a:p>
        </p:txBody>
      </p:sp>
      <p:grpSp>
        <p:nvGrpSpPr>
          <p:cNvPr id="1896" name="Google Shape;1896;p86"/>
          <p:cNvGrpSpPr/>
          <p:nvPr/>
        </p:nvGrpSpPr>
        <p:grpSpPr>
          <a:xfrm>
            <a:off x="3596550" y="4284550"/>
            <a:ext cx="1950900" cy="360000"/>
            <a:chOff x="3596550" y="4284550"/>
            <a:chExt cx="1950900" cy="360000"/>
          </a:xfrm>
        </p:grpSpPr>
        <p:grpSp>
          <p:nvGrpSpPr>
            <p:cNvPr id="1897" name="Google Shape;1897;p86"/>
            <p:cNvGrpSpPr/>
            <p:nvPr/>
          </p:nvGrpSpPr>
          <p:grpSpPr>
            <a:xfrm>
              <a:off x="3596550" y="4284550"/>
              <a:ext cx="1950900" cy="360000"/>
              <a:chOff x="3596550" y="4284550"/>
              <a:chExt cx="1950900" cy="360000"/>
            </a:xfrm>
          </p:grpSpPr>
          <p:sp>
            <p:nvSpPr>
              <p:cNvPr id="1898" name="Google Shape;1898;p8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9" name="Google Shape;1899;p86"/>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900" name="Google Shape;1900;p8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901" name="Google Shape;1901;p86"/>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1902" name="Google Shape;1902;p86"/>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1903" name="Google Shape;1903;p86"/>
            <p:cNvPicPr preferRelativeResize="0"/>
            <p:nvPr/>
          </p:nvPicPr>
          <p:blipFill>
            <a:blip r:embed="rId8">
              <a:alphaModFix/>
            </a:blip>
            <a:stretch>
              <a:fillRect/>
            </a:stretch>
          </p:blipFill>
          <p:spPr>
            <a:xfrm>
              <a:off x="4822339" y="4357425"/>
              <a:ext cx="228975" cy="230175"/>
            </a:xfrm>
            <a:prstGeom prst="rect">
              <a:avLst/>
            </a:prstGeom>
            <a:noFill/>
            <a:ln>
              <a:noFill/>
            </a:ln>
          </p:spPr>
        </p:pic>
      </p:grpSp>
      <p:pic>
        <p:nvPicPr>
          <p:cNvPr id="1904" name="Google Shape;1904;p86"/>
          <p:cNvPicPr preferRelativeResize="0"/>
          <p:nvPr/>
        </p:nvPicPr>
        <p:blipFill>
          <a:blip r:embed="rId9">
            <a:alphaModFix/>
          </a:blip>
          <a:stretch>
            <a:fillRect/>
          </a:stretch>
        </p:blipFill>
        <p:spPr>
          <a:xfrm>
            <a:off x="3596550" y="2440600"/>
            <a:ext cx="1950899" cy="1810419"/>
          </a:xfrm>
          <a:prstGeom prst="rect">
            <a:avLst/>
          </a:prstGeom>
          <a:noFill/>
          <a:ln>
            <a:noFill/>
          </a:ln>
        </p:spPr>
      </p:pic>
      <p:sp>
        <p:nvSpPr>
          <p:cNvPr id="1905" name="Google Shape;1905;p86"/>
          <p:cNvSpPr/>
          <p:nvPr/>
        </p:nvSpPr>
        <p:spPr>
          <a:xfrm>
            <a:off x="3591450" y="579600"/>
            <a:ext cx="1956000" cy="186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Selected image shows up here</a:t>
            </a:r>
            <a:endParaRPr/>
          </a:p>
        </p:txBody>
      </p:sp>
      <p:sp>
        <p:nvSpPr>
          <p:cNvPr id="1906" name="Google Shape;1906;p86"/>
          <p:cNvSpPr txBox="1"/>
          <p:nvPr/>
        </p:nvSpPr>
        <p:spPr>
          <a:xfrm>
            <a:off x="3596550" y="330800"/>
            <a:ext cx="7764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Cancel</a:t>
            </a:r>
            <a:endParaRPr sz="900"/>
          </a:p>
        </p:txBody>
      </p:sp>
      <p:sp>
        <p:nvSpPr>
          <p:cNvPr id="1907" name="Google Shape;1907;p86"/>
          <p:cNvSpPr txBox="1"/>
          <p:nvPr/>
        </p:nvSpPr>
        <p:spPr>
          <a:xfrm>
            <a:off x="5089275" y="330800"/>
            <a:ext cx="7764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Next</a:t>
            </a:r>
            <a:endParaRPr sz="9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pic>
        <p:nvPicPr>
          <p:cNvPr id="1912" name="Google Shape;1912;p8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913" name="Google Shape;1913;p8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4" name="Google Shape;1914;p87"/>
          <p:cNvGrpSpPr/>
          <p:nvPr/>
        </p:nvGrpSpPr>
        <p:grpSpPr>
          <a:xfrm>
            <a:off x="3596550" y="4284550"/>
            <a:ext cx="1950900" cy="360000"/>
            <a:chOff x="3596550" y="4284550"/>
            <a:chExt cx="1950900" cy="360000"/>
          </a:xfrm>
        </p:grpSpPr>
        <p:sp>
          <p:nvSpPr>
            <p:cNvPr id="1915" name="Google Shape;1915;p8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6" name="Google Shape;1916;p87"/>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917" name="Google Shape;1917;p8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918" name="Google Shape;1918;p87"/>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919" name="Google Shape;1919;p87"/>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920" name="Google Shape;1920;p87"/>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1921" name="Google Shape;1921;p87"/>
          <p:cNvSpPr txBox="1"/>
          <p:nvPr/>
        </p:nvSpPr>
        <p:spPr>
          <a:xfrm>
            <a:off x="3616474" y="397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1922" name="Google Shape;1922;p87"/>
          <p:cNvSpPr/>
          <p:nvPr/>
        </p:nvSpPr>
        <p:spPr>
          <a:xfrm>
            <a:off x="3896400" y="1800613"/>
            <a:ext cx="1351200" cy="144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7"/>
          <p:cNvSpPr/>
          <p:nvPr/>
        </p:nvSpPr>
        <p:spPr>
          <a:xfrm rot="-5400000">
            <a:off x="4896150" y="2404063"/>
            <a:ext cx="1066800" cy="2358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7"/>
          <p:cNvSpPr txBox="1"/>
          <p:nvPr/>
        </p:nvSpPr>
        <p:spPr>
          <a:xfrm>
            <a:off x="3930301" y="2343513"/>
            <a:ext cx="1283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Images to scroll</a:t>
            </a:r>
            <a:endParaRPr sz="900"/>
          </a:p>
        </p:txBody>
      </p:sp>
      <p:sp>
        <p:nvSpPr>
          <p:cNvPr id="1925" name="Google Shape;1925;p87"/>
          <p:cNvSpPr/>
          <p:nvPr/>
        </p:nvSpPr>
        <p:spPr>
          <a:xfrm>
            <a:off x="3988950" y="3688088"/>
            <a:ext cx="11661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Submit</a:t>
            </a:r>
            <a:endParaRPr/>
          </a:p>
        </p:txBody>
      </p:sp>
      <p:sp>
        <p:nvSpPr>
          <p:cNvPr id="1926" name="Google Shape;1926;p87"/>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Damage Report Feature Completion</a:t>
            </a:r>
            <a:endParaRPr/>
          </a:p>
        </p:txBody>
      </p:sp>
      <p:sp>
        <p:nvSpPr>
          <p:cNvPr id="1927" name="Google Shape;1927;p87"/>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On this page, customer will view image details and text prior to submitting. Once customer reviews details they can hit submit and the report will be sent.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Rules: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Damage report will be sent and attached to the job profile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Report submission will be logged in the activity log</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Admin receives a notification of new damage report in the dashboard</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
        <p:nvSpPr>
          <p:cNvPr id="1928" name="Google Shape;1928;p87"/>
          <p:cNvSpPr/>
          <p:nvPr/>
        </p:nvSpPr>
        <p:spPr>
          <a:xfrm flipH="1" rot="5400000">
            <a:off x="3181050" y="2404063"/>
            <a:ext cx="1066800" cy="2358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7"/>
          <p:cNvSpPr/>
          <p:nvPr/>
        </p:nvSpPr>
        <p:spPr>
          <a:xfrm>
            <a:off x="3746400" y="776600"/>
            <a:ext cx="1651200" cy="78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Text recapping what happened</a:t>
            </a:r>
            <a:endParaRPr sz="1200"/>
          </a:p>
        </p:txBody>
      </p:sp>
      <p:sp>
        <p:nvSpPr>
          <p:cNvPr id="1930" name="Google Shape;1930;p87"/>
          <p:cNvSpPr txBox="1"/>
          <p:nvPr/>
        </p:nvSpPr>
        <p:spPr>
          <a:xfrm>
            <a:off x="4770111" y="1236431"/>
            <a:ext cx="593700" cy="2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Edit</a:t>
            </a:r>
            <a:endParaRPr sz="600"/>
          </a:p>
        </p:txBody>
      </p:sp>
      <p:sp>
        <p:nvSpPr>
          <p:cNvPr id="1931" name="Google Shape;1931;p87"/>
          <p:cNvSpPr/>
          <p:nvPr/>
        </p:nvSpPr>
        <p:spPr>
          <a:xfrm flipH="1" rot="10800000">
            <a:off x="3896400" y="2897701"/>
            <a:ext cx="1351200" cy="355800"/>
          </a:xfrm>
          <a:prstGeom prst="round2SameRect">
            <a:avLst>
              <a:gd fmla="val 50000" name="adj1"/>
              <a:gd fmla="val 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7"/>
          <p:cNvSpPr txBox="1"/>
          <p:nvPr/>
        </p:nvSpPr>
        <p:spPr>
          <a:xfrm>
            <a:off x="3832349" y="2865263"/>
            <a:ext cx="995100" cy="2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Type details here...</a:t>
            </a:r>
            <a:endParaRPr sz="6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pic>
        <p:nvPicPr>
          <p:cNvPr id="1937" name="Google Shape;1937;p8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938" name="Google Shape;1938;p8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9" name="Google Shape;1939;p88"/>
          <p:cNvGrpSpPr/>
          <p:nvPr/>
        </p:nvGrpSpPr>
        <p:grpSpPr>
          <a:xfrm>
            <a:off x="3596550" y="4284550"/>
            <a:ext cx="1950900" cy="360000"/>
            <a:chOff x="3596550" y="4284550"/>
            <a:chExt cx="1950900" cy="360000"/>
          </a:xfrm>
        </p:grpSpPr>
        <p:sp>
          <p:nvSpPr>
            <p:cNvPr id="1940" name="Google Shape;1940;p8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1" name="Google Shape;1941;p88"/>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942" name="Google Shape;1942;p8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943" name="Google Shape;1943;p88"/>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944" name="Google Shape;1944;p88"/>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945" name="Google Shape;1945;p88"/>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1946" name="Google Shape;1946;p88"/>
          <p:cNvSpPr txBox="1"/>
          <p:nvPr/>
        </p:nvSpPr>
        <p:spPr>
          <a:xfrm>
            <a:off x="3616474" y="397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1947" name="Google Shape;1947;p88"/>
          <p:cNvSpPr/>
          <p:nvPr/>
        </p:nvSpPr>
        <p:spPr>
          <a:xfrm>
            <a:off x="3896400" y="1300551"/>
            <a:ext cx="1351200" cy="144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8"/>
          <p:cNvSpPr/>
          <p:nvPr/>
        </p:nvSpPr>
        <p:spPr>
          <a:xfrm rot="-5400000">
            <a:off x="4896150" y="1904000"/>
            <a:ext cx="1066800" cy="2358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8"/>
          <p:cNvSpPr txBox="1"/>
          <p:nvPr/>
        </p:nvSpPr>
        <p:spPr>
          <a:xfrm>
            <a:off x="3930301" y="816350"/>
            <a:ext cx="1283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Images to scroll</a:t>
            </a:r>
            <a:endParaRPr sz="900"/>
          </a:p>
        </p:txBody>
      </p:sp>
      <p:sp>
        <p:nvSpPr>
          <p:cNvPr id="1950" name="Google Shape;1950;p88"/>
          <p:cNvSpPr txBox="1"/>
          <p:nvPr/>
        </p:nvSpPr>
        <p:spPr>
          <a:xfrm>
            <a:off x="4013250" y="3129450"/>
            <a:ext cx="9861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Add more images</a:t>
            </a:r>
            <a:endParaRPr sz="600"/>
          </a:p>
        </p:txBody>
      </p:sp>
      <p:sp>
        <p:nvSpPr>
          <p:cNvPr id="1951" name="Google Shape;1951;p88"/>
          <p:cNvSpPr/>
          <p:nvPr/>
        </p:nvSpPr>
        <p:spPr>
          <a:xfrm>
            <a:off x="6036825" y="3592700"/>
            <a:ext cx="11661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Submit</a:t>
            </a:r>
            <a:endParaRPr/>
          </a:p>
        </p:txBody>
      </p:sp>
      <p:sp>
        <p:nvSpPr>
          <p:cNvPr id="1952" name="Google Shape;1952;p8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Damage Report Feature Completion</a:t>
            </a:r>
            <a:endParaRPr/>
          </a:p>
        </p:txBody>
      </p:sp>
      <p:sp>
        <p:nvSpPr>
          <p:cNvPr id="1953" name="Google Shape;1953;p88"/>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On this page, customer will view image details and text prior to submitting. Once customer reviews details they can hit submit and the report will be sent.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Rules: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Damage report will be sent and attached to the job profile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Report submission will be logged in the activity log</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Admin receives a notification of new damage report in the dashboard</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
        <p:nvSpPr>
          <p:cNvPr id="1954" name="Google Shape;1954;p88"/>
          <p:cNvSpPr/>
          <p:nvPr/>
        </p:nvSpPr>
        <p:spPr>
          <a:xfrm flipH="1" rot="5400000">
            <a:off x="3181050" y="1904000"/>
            <a:ext cx="1066800" cy="2358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8"/>
          <p:cNvSpPr/>
          <p:nvPr/>
        </p:nvSpPr>
        <p:spPr>
          <a:xfrm>
            <a:off x="3594000" y="2819450"/>
            <a:ext cx="1956000" cy="6018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Write Caption</a:t>
            </a:r>
            <a:endParaRPr sz="900"/>
          </a:p>
        </p:txBody>
      </p:sp>
      <p:sp>
        <p:nvSpPr>
          <p:cNvPr id="1956" name="Google Shape;1956;p88"/>
          <p:cNvSpPr/>
          <p:nvPr/>
        </p:nvSpPr>
        <p:spPr>
          <a:xfrm>
            <a:off x="3594000" y="3421250"/>
            <a:ext cx="1956000" cy="6018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Select Tags</a:t>
            </a:r>
            <a:endParaRPr sz="900"/>
          </a:p>
        </p:txBody>
      </p:sp>
      <p:sp>
        <p:nvSpPr>
          <p:cNvPr id="1957" name="Google Shape;1957;p88"/>
          <p:cNvSpPr txBox="1"/>
          <p:nvPr/>
        </p:nvSpPr>
        <p:spPr>
          <a:xfrm>
            <a:off x="4802324" y="397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Post</a:t>
            </a:r>
            <a:endParaRPr sz="900"/>
          </a:p>
        </p:txBody>
      </p:sp>
      <p:sp>
        <p:nvSpPr>
          <p:cNvPr id="1958" name="Google Shape;1958;p88"/>
          <p:cNvSpPr/>
          <p:nvPr/>
        </p:nvSpPr>
        <p:spPr>
          <a:xfrm>
            <a:off x="3596550" y="364275"/>
            <a:ext cx="1950900" cy="42804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8"/>
          <p:cNvSpPr/>
          <p:nvPr/>
        </p:nvSpPr>
        <p:spPr>
          <a:xfrm>
            <a:off x="3690750" y="1033900"/>
            <a:ext cx="1631100" cy="171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Your post was successful! (Thumbs Up Icon)</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pic>
        <p:nvPicPr>
          <p:cNvPr id="1964" name="Google Shape;1964;p8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965" name="Google Shape;1965;p8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Uploading photos of job-site activities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966" name="Google Shape;1966;p89"/>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lang="en" sz="900"/>
              <a:t>User will then write a caption and select a predetermined tag(s) to their posting</a:t>
            </a:r>
            <a:endParaRPr sz="900"/>
          </a:p>
        </p:txBody>
      </p:sp>
      <p:grpSp>
        <p:nvGrpSpPr>
          <p:cNvPr id="1967" name="Google Shape;1967;p89"/>
          <p:cNvGrpSpPr/>
          <p:nvPr/>
        </p:nvGrpSpPr>
        <p:grpSpPr>
          <a:xfrm>
            <a:off x="3596550" y="4284550"/>
            <a:ext cx="1950900" cy="360000"/>
            <a:chOff x="3596550" y="4284550"/>
            <a:chExt cx="1950900" cy="360000"/>
          </a:xfrm>
        </p:grpSpPr>
        <p:grpSp>
          <p:nvGrpSpPr>
            <p:cNvPr id="1968" name="Google Shape;1968;p89"/>
            <p:cNvGrpSpPr/>
            <p:nvPr/>
          </p:nvGrpSpPr>
          <p:grpSpPr>
            <a:xfrm>
              <a:off x="3596550" y="4284550"/>
              <a:ext cx="1950900" cy="360000"/>
              <a:chOff x="3596550" y="4284550"/>
              <a:chExt cx="1950900" cy="360000"/>
            </a:xfrm>
          </p:grpSpPr>
          <p:sp>
            <p:nvSpPr>
              <p:cNvPr id="1969" name="Google Shape;1969;p8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0" name="Google Shape;1970;p89"/>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971" name="Google Shape;1971;p8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972" name="Google Shape;1972;p89"/>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1973" name="Google Shape;1973;p89"/>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1974" name="Google Shape;1974;p89"/>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1975" name="Google Shape;1975;p89"/>
          <p:cNvSpPr/>
          <p:nvPr/>
        </p:nvSpPr>
        <p:spPr>
          <a:xfrm>
            <a:off x="3591450" y="579600"/>
            <a:ext cx="1956000" cy="186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Selected image shows up here</a:t>
            </a:r>
            <a:endParaRPr/>
          </a:p>
        </p:txBody>
      </p:sp>
      <p:sp>
        <p:nvSpPr>
          <p:cNvPr id="1976" name="Google Shape;1976;p89"/>
          <p:cNvSpPr txBox="1"/>
          <p:nvPr/>
        </p:nvSpPr>
        <p:spPr>
          <a:xfrm>
            <a:off x="3596550" y="330800"/>
            <a:ext cx="7764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Back</a:t>
            </a:r>
            <a:endParaRPr sz="900"/>
          </a:p>
        </p:txBody>
      </p:sp>
      <p:sp>
        <p:nvSpPr>
          <p:cNvPr id="1977" name="Google Shape;1977;p89"/>
          <p:cNvSpPr/>
          <p:nvPr/>
        </p:nvSpPr>
        <p:spPr>
          <a:xfrm>
            <a:off x="3594000" y="2440500"/>
            <a:ext cx="1956000" cy="6018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Write Caption</a:t>
            </a:r>
            <a:endParaRPr/>
          </a:p>
        </p:txBody>
      </p:sp>
      <p:sp>
        <p:nvSpPr>
          <p:cNvPr id="1978" name="Google Shape;1978;p89"/>
          <p:cNvSpPr/>
          <p:nvPr/>
        </p:nvSpPr>
        <p:spPr>
          <a:xfrm>
            <a:off x="3594000" y="3061625"/>
            <a:ext cx="1956000" cy="6018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Select Tags</a:t>
            </a:r>
            <a:endParaRPr/>
          </a:p>
        </p:txBody>
      </p:sp>
      <p:sp>
        <p:nvSpPr>
          <p:cNvPr id="1979" name="Google Shape;1979;p89"/>
          <p:cNvSpPr/>
          <p:nvPr/>
        </p:nvSpPr>
        <p:spPr>
          <a:xfrm>
            <a:off x="4127700" y="3843350"/>
            <a:ext cx="888600" cy="2034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Post</a:t>
            </a:r>
            <a:endParaRPr sz="9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3" name="Shape 1983"/>
        <p:cNvGrpSpPr/>
        <p:nvPr/>
      </p:nvGrpSpPr>
      <p:grpSpPr>
        <a:xfrm>
          <a:off x="0" y="0"/>
          <a:ext cx="0" cy="0"/>
          <a:chOff x="0" y="0"/>
          <a:chExt cx="0" cy="0"/>
        </a:xfrm>
      </p:grpSpPr>
      <p:pic>
        <p:nvPicPr>
          <p:cNvPr id="1984" name="Google Shape;1984;p9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985" name="Google Shape;1985;p9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6" name="Google Shape;1986;p90"/>
          <p:cNvGrpSpPr/>
          <p:nvPr/>
        </p:nvGrpSpPr>
        <p:grpSpPr>
          <a:xfrm>
            <a:off x="3596550" y="4284550"/>
            <a:ext cx="1950900" cy="360000"/>
            <a:chOff x="3596550" y="4284550"/>
            <a:chExt cx="1950900" cy="360000"/>
          </a:xfrm>
        </p:grpSpPr>
        <p:sp>
          <p:nvSpPr>
            <p:cNvPr id="1987" name="Google Shape;1987;p9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8" name="Google Shape;1988;p90"/>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1989" name="Google Shape;1989;p9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990" name="Google Shape;1990;p90"/>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1991" name="Google Shape;1991;p90"/>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1992" name="Google Shape;1992;p90"/>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1993" name="Google Shape;1993;p90"/>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1994" name="Google Shape;1994;p90"/>
          <p:cNvSpPr/>
          <p:nvPr/>
        </p:nvSpPr>
        <p:spPr>
          <a:xfrm>
            <a:off x="3596550" y="365375"/>
            <a:ext cx="1950900" cy="3597900"/>
          </a:xfrm>
          <a:prstGeom prst="roundRect">
            <a:avLst>
              <a:gd fmla="val 8873" name="adj"/>
            </a:avLst>
          </a:prstGeom>
          <a:solidFill>
            <a:srgbClr val="EEEEEE">
              <a:alpha val="49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Upload section for photos.</a:t>
            </a:r>
            <a:endParaRPr/>
          </a:p>
        </p:txBody>
      </p:sp>
      <p:sp>
        <p:nvSpPr>
          <p:cNvPr id="1995" name="Google Shape;1995;p9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Uploading photos of job-site activities</a:t>
            </a:r>
            <a:endParaRPr/>
          </a:p>
        </p:txBody>
      </p:sp>
      <p:sp>
        <p:nvSpPr>
          <p:cNvPr id="1996" name="Google Shape;1996;p90"/>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Customer can upload multiple photos. Once a photo is uploaded customer must tag the photo to a certain category. They will then have option to leave comment. After submission they can then upload additional photos through same process</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Rules: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Photo Tags: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Team Photo</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Quality Work</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Team at work</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All photos are added to job profile in the dashboard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All activities are logged within dashboard activity log in job profile</a:t>
            </a:r>
            <a:endParaRPr sz="900">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sp>
        <p:nvSpPr>
          <p:cNvPr id="2001" name="Google Shape;2001;p9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u="sng"/>
              <a:t>Resources</a:t>
            </a:r>
            <a:r>
              <a:rPr lang="en" sz="4800"/>
              <a:t> - </a:t>
            </a:r>
            <a:r>
              <a:rPr lang="en" sz="4800"/>
              <a:t>Survey</a:t>
            </a:r>
            <a:endParaRPr sz="4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nvSpPr>
        <p:spPr>
          <a:xfrm>
            <a:off x="248525" y="142700"/>
            <a:ext cx="17157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 screen when opening app</a:t>
            </a:r>
            <a:endParaRPr/>
          </a:p>
        </p:txBody>
      </p:sp>
      <p:sp>
        <p:nvSpPr>
          <p:cNvPr id="178" name="Google Shape;178;p20"/>
          <p:cNvSpPr txBox="1"/>
          <p:nvPr/>
        </p:nvSpPr>
        <p:spPr>
          <a:xfrm>
            <a:off x="280750" y="996200"/>
            <a:ext cx="2649900" cy="23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is the initial screen shown to a user upon opening the app.</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After user identifies as </a:t>
            </a:r>
            <a:r>
              <a:rPr b="1" lang="en" sz="900"/>
              <a:t>customer</a:t>
            </a:r>
            <a:r>
              <a:rPr lang="en" sz="900"/>
              <a:t> or </a:t>
            </a:r>
            <a:r>
              <a:rPr b="1" lang="en" sz="900"/>
              <a:t>team member</a:t>
            </a:r>
            <a:r>
              <a:rPr lang="en" sz="900"/>
              <a:t>, they will be redirected to the appropriate login screen.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This path will show the </a:t>
            </a:r>
            <a:r>
              <a:rPr b="1" lang="en" sz="900"/>
              <a:t>customer</a:t>
            </a:r>
            <a:r>
              <a:rPr lang="en" sz="900"/>
              <a:t> authorization process. </a:t>
            </a:r>
            <a:endParaRPr sz="900"/>
          </a:p>
        </p:txBody>
      </p:sp>
      <p:grpSp>
        <p:nvGrpSpPr>
          <p:cNvPr id="179" name="Google Shape;179;p20"/>
          <p:cNvGrpSpPr/>
          <p:nvPr/>
        </p:nvGrpSpPr>
        <p:grpSpPr>
          <a:xfrm>
            <a:off x="3278325" y="142700"/>
            <a:ext cx="2587361" cy="4838701"/>
            <a:chOff x="3278325" y="84775"/>
            <a:chExt cx="2587361" cy="4838701"/>
          </a:xfrm>
        </p:grpSpPr>
        <p:pic>
          <p:nvPicPr>
            <p:cNvPr id="180" name="Google Shape;180;p2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81" name="Google Shape;181;p20"/>
            <p:cNvSpPr txBox="1"/>
            <p:nvPr/>
          </p:nvSpPr>
          <p:spPr>
            <a:xfrm>
              <a:off x="3523800" y="745400"/>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182" name="Google Shape;182;p20"/>
            <p:cNvSpPr/>
            <p:nvPr/>
          </p:nvSpPr>
          <p:spPr>
            <a:xfrm>
              <a:off x="3929100" y="2295175"/>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Customer </a:t>
              </a:r>
              <a:endParaRPr sz="1200"/>
            </a:p>
          </p:txBody>
        </p:sp>
        <p:sp>
          <p:nvSpPr>
            <p:cNvPr id="183" name="Google Shape;183;p20"/>
            <p:cNvSpPr/>
            <p:nvPr/>
          </p:nvSpPr>
          <p:spPr>
            <a:xfrm>
              <a:off x="3929100" y="2609223"/>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Team Member</a:t>
              </a:r>
              <a:endParaRPr sz="1200"/>
            </a:p>
          </p:txBody>
        </p:sp>
        <p:sp>
          <p:nvSpPr>
            <p:cNvPr id="184" name="Google Shape;184;p20"/>
            <p:cNvSpPr txBox="1"/>
            <p:nvPr/>
          </p:nvSpPr>
          <p:spPr>
            <a:xfrm>
              <a:off x="3523800" y="1132700"/>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Welcome to The Home Team!</a:t>
              </a:r>
              <a:endParaRPr sz="1200"/>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pic>
        <p:nvPicPr>
          <p:cNvPr id="2006" name="Google Shape;2006;p9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007" name="Google Shape;2007;p9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8" name="Google Shape;2008;p92"/>
          <p:cNvGrpSpPr/>
          <p:nvPr/>
        </p:nvGrpSpPr>
        <p:grpSpPr>
          <a:xfrm>
            <a:off x="3596550" y="4284550"/>
            <a:ext cx="1950900" cy="360000"/>
            <a:chOff x="3596550" y="4284550"/>
            <a:chExt cx="1950900" cy="360000"/>
          </a:xfrm>
        </p:grpSpPr>
        <p:sp>
          <p:nvSpPr>
            <p:cNvPr id="2009" name="Google Shape;2009;p9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0" name="Google Shape;2010;p92"/>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011" name="Google Shape;2011;p9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012" name="Google Shape;2012;p92"/>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013" name="Google Shape;2013;p92"/>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014" name="Google Shape;2014;p92"/>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pic>
        <p:nvPicPr>
          <p:cNvPr id="2015" name="Google Shape;2015;p92"/>
          <p:cNvPicPr preferRelativeResize="0"/>
          <p:nvPr/>
        </p:nvPicPr>
        <p:blipFill>
          <a:blip r:embed="rId8">
            <a:alphaModFix/>
          </a:blip>
          <a:stretch>
            <a:fillRect/>
          </a:stretch>
        </p:blipFill>
        <p:spPr>
          <a:xfrm>
            <a:off x="4763075" y="2758975"/>
            <a:ext cx="630936" cy="630936"/>
          </a:xfrm>
          <a:prstGeom prst="rect">
            <a:avLst/>
          </a:prstGeom>
          <a:noFill/>
          <a:ln>
            <a:noFill/>
          </a:ln>
        </p:spPr>
      </p:pic>
      <p:pic>
        <p:nvPicPr>
          <p:cNvPr id="2016" name="Google Shape;2016;p92"/>
          <p:cNvPicPr preferRelativeResize="0"/>
          <p:nvPr/>
        </p:nvPicPr>
        <p:blipFill>
          <a:blip r:embed="rId9">
            <a:alphaModFix/>
          </a:blip>
          <a:stretch>
            <a:fillRect/>
          </a:stretch>
        </p:blipFill>
        <p:spPr>
          <a:xfrm>
            <a:off x="3749575" y="1764075"/>
            <a:ext cx="630936" cy="630936"/>
          </a:xfrm>
          <a:prstGeom prst="rect">
            <a:avLst/>
          </a:prstGeom>
          <a:noFill/>
          <a:ln>
            <a:noFill/>
          </a:ln>
        </p:spPr>
      </p:pic>
      <p:pic>
        <p:nvPicPr>
          <p:cNvPr id="2017" name="Google Shape;2017;p92"/>
          <p:cNvPicPr preferRelativeResize="0"/>
          <p:nvPr/>
        </p:nvPicPr>
        <p:blipFill rotWithShape="1">
          <a:blip r:embed="rId10">
            <a:alphaModFix/>
          </a:blip>
          <a:srcRect b="16135" l="0" r="13845" t="0"/>
          <a:stretch/>
        </p:blipFill>
        <p:spPr>
          <a:xfrm>
            <a:off x="4744600" y="652250"/>
            <a:ext cx="630936" cy="630936"/>
          </a:xfrm>
          <a:prstGeom prst="rect">
            <a:avLst/>
          </a:prstGeom>
          <a:noFill/>
          <a:ln>
            <a:noFill/>
          </a:ln>
        </p:spPr>
      </p:pic>
      <p:pic>
        <p:nvPicPr>
          <p:cNvPr id="2018" name="Google Shape;2018;p92"/>
          <p:cNvPicPr preferRelativeResize="0"/>
          <p:nvPr/>
        </p:nvPicPr>
        <p:blipFill>
          <a:blip r:embed="rId11">
            <a:alphaModFix/>
          </a:blip>
          <a:stretch>
            <a:fillRect/>
          </a:stretch>
        </p:blipFill>
        <p:spPr>
          <a:xfrm>
            <a:off x="3749584" y="769158"/>
            <a:ext cx="630936" cy="630936"/>
          </a:xfrm>
          <a:prstGeom prst="rect">
            <a:avLst/>
          </a:prstGeom>
          <a:noFill/>
          <a:ln>
            <a:noFill/>
          </a:ln>
        </p:spPr>
      </p:pic>
      <p:pic>
        <p:nvPicPr>
          <p:cNvPr id="2019" name="Google Shape;2019;p92"/>
          <p:cNvPicPr preferRelativeResize="0"/>
          <p:nvPr/>
        </p:nvPicPr>
        <p:blipFill>
          <a:blip r:embed="rId12">
            <a:alphaModFix/>
          </a:blip>
          <a:stretch>
            <a:fillRect/>
          </a:stretch>
        </p:blipFill>
        <p:spPr>
          <a:xfrm>
            <a:off x="4763077" y="1791750"/>
            <a:ext cx="630936" cy="630936"/>
          </a:xfrm>
          <a:prstGeom prst="rect">
            <a:avLst/>
          </a:prstGeom>
          <a:noFill/>
          <a:ln>
            <a:noFill/>
          </a:ln>
        </p:spPr>
      </p:pic>
      <p:pic>
        <p:nvPicPr>
          <p:cNvPr id="2020" name="Google Shape;2020;p92"/>
          <p:cNvPicPr preferRelativeResize="0"/>
          <p:nvPr/>
        </p:nvPicPr>
        <p:blipFill>
          <a:blip r:embed="rId13">
            <a:alphaModFix/>
          </a:blip>
          <a:stretch>
            <a:fillRect/>
          </a:stretch>
        </p:blipFill>
        <p:spPr>
          <a:xfrm>
            <a:off x="3749577" y="2780488"/>
            <a:ext cx="630936" cy="630936"/>
          </a:xfrm>
          <a:prstGeom prst="rect">
            <a:avLst/>
          </a:prstGeom>
          <a:noFill/>
          <a:ln>
            <a:noFill/>
          </a:ln>
        </p:spPr>
      </p:pic>
      <p:sp>
        <p:nvSpPr>
          <p:cNvPr id="2021" name="Google Shape;2021;p92"/>
          <p:cNvSpPr txBox="1"/>
          <p:nvPr/>
        </p:nvSpPr>
        <p:spPr>
          <a:xfrm>
            <a:off x="4744625" y="3340475"/>
            <a:ext cx="667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Damage report</a:t>
            </a:r>
            <a:endParaRPr sz="900"/>
          </a:p>
        </p:txBody>
      </p:sp>
      <p:sp>
        <p:nvSpPr>
          <p:cNvPr id="2022" name="Google Shape;2022;p92"/>
          <p:cNvSpPr txBox="1"/>
          <p:nvPr/>
        </p:nvSpPr>
        <p:spPr>
          <a:xfrm>
            <a:off x="4815138" y="23732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2023" name="Google Shape;2023;p92"/>
          <p:cNvSpPr txBox="1"/>
          <p:nvPr/>
        </p:nvSpPr>
        <p:spPr>
          <a:xfrm>
            <a:off x="3749600" y="3402213"/>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2024" name="Google Shape;2024;p92"/>
          <p:cNvSpPr txBox="1"/>
          <p:nvPr/>
        </p:nvSpPr>
        <p:spPr>
          <a:xfrm>
            <a:off x="3679538" y="2385800"/>
            <a:ext cx="7710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Survey</a:t>
            </a:r>
            <a:endParaRPr sz="900"/>
          </a:p>
        </p:txBody>
      </p:sp>
      <p:sp>
        <p:nvSpPr>
          <p:cNvPr id="2025" name="Google Shape;2025;p92"/>
          <p:cNvSpPr txBox="1"/>
          <p:nvPr/>
        </p:nvSpPr>
        <p:spPr>
          <a:xfrm>
            <a:off x="4763063" y="1345838"/>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Upload Photos</a:t>
            </a:r>
            <a:endParaRPr sz="900"/>
          </a:p>
        </p:txBody>
      </p:sp>
      <p:sp>
        <p:nvSpPr>
          <p:cNvPr id="2026" name="Google Shape;2026;p92"/>
          <p:cNvSpPr txBox="1"/>
          <p:nvPr/>
        </p:nvSpPr>
        <p:spPr>
          <a:xfrm>
            <a:off x="3801650" y="1345850"/>
            <a:ext cx="5268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Chat</a:t>
            </a:r>
            <a:endParaRPr sz="900"/>
          </a:p>
        </p:txBody>
      </p:sp>
      <p:sp>
        <p:nvSpPr>
          <p:cNvPr id="2027" name="Google Shape;2027;p92"/>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028" name="Google Shape;2028;p92"/>
          <p:cNvSpPr/>
          <p:nvPr/>
        </p:nvSpPr>
        <p:spPr>
          <a:xfrm>
            <a:off x="2674925" y="1746800"/>
            <a:ext cx="12177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92"/>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Accessing and completing customer survey</a:t>
            </a:r>
            <a:endParaRPr/>
          </a:p>
        </p:txBody>
      </p:sp>
      <p:sp>
        <p:nvSpPr>
          <p:cNvPr id="2030" name="Google Shape;2030;p92"/>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Pre-job there will be a survey for customer to take. When clicking this link, it should open a webpage within the app to a typeform. The type form will have hidden fields so customer does not have to enter name or already know information.</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Rules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If customer clicks link, activity is recorded in dashboard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If survey is complete points are accumulated and indicated discounts applied to the customer appointment and shown within dashboard</a:t>
            </a:r>
            <a:endParaRPr sz="900">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sp>
        <p:nvSpPr>
          <p:cNvPr id="2035" name="Google Shape;2035;p9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a:t>FAQs</a:t>
            </a:r>
            <a:endParaRPr sz="4800"/>
          </a:p>
        </p:txBody>
      </p:sp>
      <p:sp>
        <p:nvSpPr>
          <p:cNvPr id="2036" name="Google Shape;2036;p9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pic>
        <p:nvPicPr>
          <p:cNvPr id="2041" name="Google Shape;2041;p9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042" name="Google Shape;2042;p9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3" name="Google Shape;2043;p94"/>
          <p:cNvGrpSpPr/>
          <p:nvPr/>
        </p:nvGrpSpPr>
        <p:grpSpPr>
          <a:xfrm>
            <a:off x="3596550" y="4284550"/>
            <a:ext cx="1950900" cy="360000"/>
            <a:chOff x="3596550" y="4284550"/>
            <a:chExt cx="1950900" cy="360000"/>
          </a:xfrm>
        </p:grpSpPr>
        <p:sp>
          <p:nvSpPr>
            <p:cNvPr id="2044" name="Google Shape;2044;p9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5" name="Google Shape;2045;p94"/>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046" name="Google Shape;2046;p9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047" name="Google Shape;2047;p94"/>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048" name="Google Shape;2048;p94"/>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049" name="Google Shape;2049;p94"/>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pic>
        <p:nvPicPr>
          <p:cNvPr id="2050" name="Google Shape;2050;p94"/>
          <p:cNvPicPr preferRelativeResize="0"/>
          <p:nvPr/>
        </p:nvPicPr>
        <p:blipFill>
          <a:blip r:embed="rId8">
            <a:alphaModFix/>
          </a:blip>
          <a:stretch>
            <a:fillRect/>
          </a:stretch>
        </p:blipFill>
        <p:spPr>
          <a:xfrm>
            <a:off x="4763075" y="2758975"/>
            <a:ext cx="630936" cy="630936"/>
          </a:xfrm>
          <a:prstGeom prst="rect">
            <a:avLst/>
          </a:prstGeom>
          <a:noFill/>
          <a:ln>
            <a:noFill/>
          </a:ln>
        </p:spPr>
      </p:pic>
      <p:pic>
        <p:nvPicPr>
          <p:cNvPr id="2051" name="Google Shape;2051;p94"/>
          <p:cNvPicPr preferRelativeResize="0"/>
          <p:nvPr/>
        </p:nvPicPr>
        <p:blipFill>
          <a:blip r:embed="rId9">
            <a:alphaModFix/>
          </a:blip>
          <a:stretch>
            <a:fillRect/>
          </a:stretch>
        </p:blipFill>
        <p:spPr>
          <a:xfrm>
            <a:off x="3749575" y="1764075"/>
            <a:ext cx="630936" cy="630936"/>
          </a:xfrm>
          <a:prstGeom prst="rect">
            <a:avLst/>
          </a:prstGeom>
          <a:noFill/>
          <a:ln>
            <a:noFill/>
          </a:ln>
        </p:spPr>
      </p:pic>
      <p:pic>
        <p:nvPicPr>
          <p:cNvPr id="2052" name="Google Shape;2052;p94"/>
          <p:cNvPicPr preferRelativeResize="0"/>
          <p:nvPr/>
        </p:nvPicPr>
        <p:blipFill rotWithShape="1">
          <a:blip r:embed="rId10">
            <a:alphaModFix/>
          </a:blip>
          <a:srcRect b="16135" l="0" r="13845" t="0"/>
          <a:stretch/>
        </p:blipFill>
        <p:spPr>
          <a:xfrm>
            <a:off x="4744600" y="652250"/>
            <a:ext cx="630936" cy="630936"/>
          </a:xfrm>
          <a:prstGeom prst="rect">
            <a:avLst/>
          </a:prstGeom>
          <a:noFill/>
          <a:ln>
            <a:noFill/>
          </a:ln>
        </p:spPr>
      </p:pic>
      <p:pic>
        <p:nvPicPr>
          <p:cNvPr id="2053" name="Google Shape;2053;p94"/>
          <p:cNvPicPr preferRelativeResize="0"/>
          <p:nvPr/>
        </p:nvPicPr>
        <p:blipFill>
          <a:blip r:embed="rId11">
            <a:alphaModFix/>
          </a:blip>
          <a:stretch>
            <a:fillRect/>
          </a:stretch>
        </p:blipFill>
        <p:spPr>
          <a:xfrm>
            <a:off x="3749584" y="769158"/>
            <a:ext cx="630936" cy="630936"/>
          </a:xfrm>
          <a:prstGeom prst="rect">
            <a:avLst/>
          </a:prstGeom>
          <a:noFill/>
          <a:ln>
            <a:noFill/>
          </a:ln>
        </p:spPr>
      </p:pic>
      <p:pic>
        <p:nvPicPr>
          <p:cNvPr id="2054" name="Google Shape;2054;p94"/>
          <p:cNvPicPr preferRelativeResize="0"/>
          <p:nvPr/>
        </p:nvPicPr>
        <p:blipFill>
          <a:blip r:embed="rId12">
            <a:alphaModFix/>
          </a:blip>
          <a:stretch>
            <a:fillRect/>
          </a:stretch>
        </p:blipFill>
        <p:spPr>
          <a:xfrm>
            <a:off x="4763077" y="1791750"/>
            <a:ext cx="630936" cy="630936"/>
          </a:xfrm>
          <a:prstGeom prst="rect">
            <a:avLst/>
          </a:prstGeom>
          <a:noFill/>
          <a:ln>
            <a:noFill/>
          </a:ln>
        </p:spPr>
      </p:pic>
      <p:pic>
        <p:nvPicPr>
          <p:cNvPr id="2055" name="Google Shape;2055;p94"/>
          <p:cNvPicPr preferRelativeResize="0"/>
          <p:nvPr/>
        </p:nvPicPr>
        <p:blipFill>
          <a:blip r:embed="rId13">
            <a:alphaModFix/>
          </a:blip>
          <a:stretch>
            <a:fillRect/>
          </a:stretch>
        </p:blipFill>
        <p:spPr>
          <a:xfrm>
            <a:off x="3749577" y="2780488"/>
            <a:ext cx="630936" cy="630936"/>
          </a:xfrm>
          <a:prstGeom prst="rect">
            <a:avLst/>
          </a:prstGeom>
          <a:noFill/>
          <a:ln>
            <a:noFill/>
          </a:ln>
        </p:spPr>
      </p:pic>
      <p:sp>
        <p:nvSpPr>
          <p:cNvPr id="2056" name="Google Shape;2056;p94"/>
          <p:cNvSpPr txBox="1"/>
          <p:nvPr/>
        </p:nvSpPr>
        <p:spPr>
          <a:xfrm>
            <a:off x="4744625" y="3340475"/>
            <a:ext cx="667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Damage report</a:t>
            </a:r>
            <a:endParaRPr sz="900"/>
          </a:p>
        </p:txBody>
      </p:sp>
      <p:sp>
        <p:nvSpPr>
          <p:cNvPr id="2057" name="Google Shape;2057;p94"/>
          <p:cNvSpPr txBox="1"/>
          <p:nvPr/>
        </p:nvSpPr>
        <p:spPr>
          <a:xfrm>
            <a:off x="4815138" y="23732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2058" name="Google Shape;2058;p94"/>
          <p:cNvSpPr txBox="1"/>
          <p:nvPr/>
        </p:nvSpPr>
        <p:spPr>
          <a:xfrm>
            <a:off x="3749600" y="3402213"/>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2059" name="Google Shape;2059;p94"/>
          <p:cNvSpPr txBox="1"/>
          <p:nvPr/>
        </p:nvSpPr>
        <p:spPr>
          <a:xfrm>
            <a:off x="3679538" y="2385800"/>
            <a:ext cx="7710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Survey</a:t>
            </a:r>
            <a:endParaRPr sz="900"/>
          </a:p>
        </p:txBody>
      </p:sp>
      <p:sp>
        <p:nvSpPr>
          <p:cNvPr id="2060" name="Google Shape;2060;p94"/>
          <p:cNvSpPr txBox="1"/>
          <p:nvPr/>
        </p:nvSpPr>
        <p:spPr>
          <a:xfrm>
            <a:off x="4763063" y="1345838"/>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Upload Photos</a:t>
            </a:r>
            <a:endParaRPr sz="900"/>
          </a:p>
        </p:txBody>
      </p:sp>
      <p:sp>
        <p:nvSpPr>
          <p:cNvPr id="2061" name="Google Shape;2061;p94"/>
          <p:cNvSpPr txBox="1"/>
          <p:nvPr/>
        </p:nvSpPr>
        <p:spPr>
          <a:xfrm>
            <a:off x="3801650" y="1345850"/>
            <a:ext cx="5268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Chat</a:t>
            </a:r>
            <a:endParaRPr sz="900"/>
          </a:p>
        </p:txBody>
      </p:sp>
      <p:sp>
        <p:nvSpPr>
          <p:cNvPr id="2062" name="Google Shape;2062;p94"/>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063" name="Google Shape;2063;p94"/>
          <p:cNvSpPr/>
          <p:nvPr/>
        </p:nvSpPr>
        <p:spPr>
          <a:xfrm>
            <a:off x="3560225" y="1746788"/>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94"/>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FAQ Option</a:t>
            </a:r>
            <a:endParaRPr/>
          </a:p>
        </p:txBody>
      </p:sp>
      <p:sp>
        <p:nvSpPr>
          <p:cNvPr id="2065" name="Google Shape;2065;p94"/>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Customer can click FAQ’s at anytime. This will open webpage within app to our FAQ page from out marketing site.</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Rules: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If customer clicks this link it is added to activity log</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Notification is sent to admin via dashboard</a:t>
            </a:r>
            <a:endParaRPr sz="900">
              <a:solidFill>
                <a:schemeClr val="dk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9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a:t>Support</a:t>
            </a:r>
            <a:endParaRPr sz="4800"/>
          </a:p>
        </p:txBody>
      </p:sp>
      <p:sp>
        <p:nvSpPr>
          <p:cNvPr id="2071" name="Google Shape;2071;p9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pic>
        <p:nvPicPr>
          <p:cNvPr id="2076" name="Google Shape;2076;p9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077" name="Google Shape;2077;p9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8" name="Google Shape;2078;p96"/>
          <p:cNvGrpSpPr/>
          <p:nvPr/>
        </p:nvGrpSpPr>
        <p:grpSpPr>
          <a:xfrm>
            <a:off x="3596550" y="4284550"/>
            <a:ext cx="1950900" cy="360000"/>
            <a:chOff x="3596550" y="4284550"/>
            <a:chExt cx="1950900" cy="360000"/>
          </a:xfrm>
        </p:grpSpPr>
        <p:sp>
          <p:nvSpPr>
            <p:cNvPr id="2079" name="Google Shape;2079;p9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0" name="Google Shape;2080;p96"/>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081" name="Google Shape;2081;p9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082" name="Google Shape;2082;p96"/>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083" name="Google Shape;2083;p96"/>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084" name="Google Shape;2084;p96"/>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pic>
        <p:nvPicPr>
          <p:cNvPr id="2085" name="Google Shape;2085;p96"/>
          <p:cNvPicPr preferRelativeResize="0"/>
          <p:nvPr/>
        </p:nvPicPr>
        <p:blipFill>
          <a:blip r:embed="rId8">
            <a:alphaModFix/>
          </a:blip>
          <a:stretch>
            <a:fillRect/>
          </a:stretch>
        </p:blipFill>
        <p:spPr>
          <a:xfrm>
            <a:off x="4763075" y="2758975"/>
            <a:ext cx="630936" cy="630936"/>
          </a:xfrm>
          <a:prstGeom prst="rect">
            <a:avLst/>
          </a:prstGeom>
          <a:noFill/>
          <a:ln>
            <a:noFill/>
          </a:ln>
        </p:spPr>
      </p:pic>
      <p:pic>
        <p:nvPicPr>
          <p:cNvPr id="2086" name="Google Shape;2086;p96"/>
          <p:cNvPicPr preferRelativeResize="0"/>
          <p:nvPr/>
        </p:nvPicPr>
        <p:blipFill>
          <a:blip r:embed="rId9">
            <a:alphaModFix/>
          </a:blip>
          <a:stretch>
            <a:fillRect/>
          </a:stretch>
        </p:blipFill>
        <p:spPr>
          <a:xfrm>
            <a:off x="3749575" y="1764075"/>
            <a:ext cx="630936" cy="630936"/>
          </a:xfrm>
          <a:prstGeom prst="rect">
            <a:avLst/>
          </a:prstGeom>
          <a:noFill/>
          <a:ln>
            <a:noFill/>
          </a:ln>
        </p:spPr>
      </p:pic>
      <p:pic>
        <p:nvPicPr>
          <p:cNvPr id="2087" name="Google Shape;2087;p96"/>
          <p:cNvPicPr preferRelativeResize="0"/>
          <p:nvPr/>
        </p:nvPicPr>
        <p:blipFill rotWithShape="1">
          <a:blip r:embed="rId10">
            <a:alphaModFix/>
          </a:blip>
          <a:srcRect b="16135" l="0" r="13845" t="0"/>
          <a:stretch/>
        </p:blipFill>
        <p:spPr>
          <a:xfrm>
            <a:off x="4744600" y="652250"/>
            <a:ext cx="630936" cy="630936"/>
          </a:xfrm>
          <a:prstGeom prst="rect">
            <a:avLst/>
          </a:prstGeom>
          <a:noFill/>
          <a:ln>
            <a:noFill/>
          </a:ln>
        </p:spPr>
      </p:pic>
      <p:pic>
        <p:nvPicPr>
          <p:cNvPr id="2088" name="Google Shape;2088;p96"/>
          <p:cNvPicPr preferRelativeResize="0"/>
          <p:nvPr/>
        </p:nvPicPr>
        <p:blipFill>
          <a:blip r:embed="rId11">
            <a:alphaModFix/>
          </a:blip>
          <a:stretch>
            <a:fillRect/>
          </a:stretch>
        </p:blipFill>
        <p:spPr>
          <a:xfrm>
            <a:off x="3749584" y="769158"/>
            <a:ext cx="630936" cy="630936"/>
          </a:xfrm>
          <a:prstGeom prst="rect">
            <a:avLst/>
          </a:prstGeom>
          <a:noFill/>
          <a:ln>
            <a:noFill/>
          </a:ln>
        </p:spPr>
      </p:pic>
      <p:pic>
        <p:nvPicPr>
          <p:cNvPr id="2089" name="Google Shape;2089;p96"/>
          <p:cNvPicPr preferRelativeResize="0"/>
          <p:nvPr/>
        </p:nvPicPr>
        <p:blipFill>
          <a:blip r:embed="rId12">
            <a:alphaModFix/>
          </a:blip>
          <a:stretch>
            <a:fillRect/>
          </a:stretch>
        </p:blipFill>
        <p:spPr>
          <a:xfrm>
            <a:off x="4763077" y="1791750"/>
            <a:ext cx="630936" cy="630936"/>
          </a:xfrm>
          <a:prstGeom prst="rect">
            <a:avLst/>
          </a:prstGeom>
          <a:noFill/>
          <a:ln>
            <a:noFill/>
          </a:ln>
        </p:spPr>
      </p:pic>
      <p:pic>
        <p:nvPicPr>
          <p:cNvPr id="2090" name="Google Shape;2090;p96"/>
          <p:cNvPicPr preferRelativeResize="0"/>
          <p:nvPr/>
        </p:nvPicPr>
        <p:blipFill>
          <a:blip r:embed="rId13">
            <a:alphaModFix/>
          </a:blip>
          <a:stretch>
            <a:fillRect/>
          </a:stretch>
        </p:blipFill>
        <p:spPr>
          <a:xfrm>
            <a:off x="3749577" y="2780488"/>
            <a:ext cx="630936" cy="630936"/>
          </a:xfrm>
          <a:prstGeom prst="rect">
            <a:avLst/>
          </a:prstGeom>
          <a:noFill/>
          <a:ln>
            <a:noFill/>
          </a:ln>
        </p:spPr>
      </p:pic>
      <p:sp>
        <p:nvSpPr>
          <p:cNvPr id="2091" name="Google Shape;2091;p96"/>
          <p:cNvSpPr txBox="1"/>
          <p:nvPr/>
        </p:nvSpPr>
        <p:spPr>
          <a:xfrm>
            <a:off x="4744625" y="3340475"/>
            <a:ext cx="667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Damage report</a:t>
            </a:r>
            <a:endParaRPr sz="900"/>
          </a:p>
        </p:txBody>
      </p:sp>
      <p:sp>
        <p:nvSpPr>
          <p:cNvPr id="2092" name="Google Shape;2092;p96"/>
          <p:cNvSpPr txBox="1"/>
          <p:nvPr/>
        </p:nvSpPr>
        <p:spPr>
          <a:xfrm>
            <a:off x="4815138" y="23732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2093" name="Google Shape;2093;p96"/>
          <p:cNvSpPr txBox="1"/>
          <p:nvPr/>
        </p:nvSpPr>
        <p:spPr>
          <a:xfrm>
            <a:off x="3749600" y="3402213"/>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2094" name="Google Shape;2094;p96"/>
          <p:cNvSpPr txBox="1"/>
          <p:nvPr/>
        </p:nvSpPr>
        <p:spPr>
          <a:xfrm>
            <a:off x="3679538" y="2385800"/>
            <a:ext cx="7710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Survey</a:t>
            </a:r>
            <a:endParaRPr sz="900"/>
          </a:p>
        </p:txBody>
      </p:sp>
      <p:sp>
        <p:nvSpPr>
          <p:cNvPr id="2095" name="Google Shape;2095;p96"/>
          <p:cNvSpPr txBox="1"/>
          <p:nvPr/>
        </p:nvSpPr>
        <p:spPr>
          <a:xfrm>
            <a:off x="4763063" y="1345838"/>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Upload Photos</a:t>
            </a:r>
            <a:endParaRPr sz="900"/>
          </a:p>
        </p:txBody>
      </p:sp>
      <p:sp>
        <p:nvSpPr>
          <p:cNvPr id="2096" name="Google Shape;2096;p96"/>
          <p:cNvSpPr txBox="1"/>
          <p:nvPr/>
        </p:nvSpPr>
        <p:spPr>
          <a:xfrm>
            <a:off x="3801650" y="1345850"/>
            <a:ext cx="5268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Chat</a:t>
            </a:r>
            <a:endParaRPr sz="900"/>
          </a:p>
        </p:txBody>
      </p:sp>
      <p:sp>
        <p:nvSpPr>
          <p:cNvPr id="2097" name="Google Shape;2097;p96"/>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098" name="Google Shape;2098;p96"/>
          <p:cNvSpPr/>
          <p:nvPr/>
        </p:nvSpPr>
        <p:spPr>
          <a:xfrm>
            <a:off x="2456175" y="2928763"/>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9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Support Feature</a:t>
            </a:r>
            <a:endParaRPr/>
          </a:p>
        </p:txBody>
      </p:sp>
      <p:sp>
        <p:nvSpPr>
          <p:cNvPr id="2100" name="Google Shape;2100;p96"/>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We will use a third party application for customers to communicate with our customer support team (zen desk). If customer support team is unavailable customer can choose to submit message via a “contact us” form or send a message in the chat and it will be responded to as soon as support is back online</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9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a:t>Damage Report</a:t>
            </a:r>
            <a:endParaRPr sz="4800"/>
          </a:p>
        </p:txBody>
      </p:sp>
      <p:sp>
        <p:nvSpPr>
          <p:cNvPr id="2106" name="Google Shape;2106;p9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pic>
        <p:nvPicPr>
          <p:cNvPr id="2111" name="Google Shape;2111;p9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112" name="Google Shape;2112;p9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3" name="Google Shape;2113;p98"/>
          <p:cNvGrpSpPr/>
          <p:nvPr/>
        </p:nvGrpSpPr>
        <p:grpSpPr>
          <a:xfrm>
            <a:off x="3596550" y="4284550"/>
            <a:ext cx="1950900" cy="360000"/>
            <a:chOff x="3596550" y="4284550"/>
            <a:chExt cx="1950900" cy="360000"/>
          </a:xfrm>
        </p:grpSpPr>
        <p:sp>
          <p:nvSpPr>
            <p:cNvPr id="2114" name="Google Shape;2114;p9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5" name="Google Shape;2115;p98"/>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116" name="Google Shape;2116;p9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117" name="Google Shape;2117;p98"/>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118" name="Google Shape;2118;p98"/>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119" name="Google Shape;2119;p98"/>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pic>
        <p:nvPicPr>
          <p:cNvPr id="2120" name="Google Shape;2120;p98"/>
          <p:cNvPicPr preferRelativeResize="0"/>
          <p:nvPr/>
        </p:nvPicPr>
        <p:blipFill>
          <a:blip r:embed="rId8">
            <a:alphaModFix/>
          </a:blip>
          <a:stretch>
            <a:fillRect/>
          </a:stretch>
        </p:blipFill>
        <p:spPr>
          <a:xfrm>
            <a:off x="4763075" y="2758975"/>
            <a:ext cx="630936" cy="630936"/>
          </a:xfrm>
          <a:prstGeom prst="rect">
            <a:avLst/>
          </a:prstGeom>
          <a:noFill/>
          <a:ln>
            <a:noFill/>
          </a:ln>
        </p:spPr>
      </p:pic>
      <p:pic>
        <p:nvPicPr>
          <p:cNvPr id="2121" name="Google Shape;2121;p98"/>
          <p:cNvPicPr preferRelativeResize="0"/>
          <p:nvPr/>
        </p:nvPicPr>
        <p:blipFill>
          <a:blip r:embed="rId9">
            <a:alphaModFix/>
          </a:blip>
          <a:stretch>
            <a:fillRect/>
          </a:stretch>
        </p:blipFill>
        <p:spPr>
          <a:xfrm>
            <a:off x="3749575" y="1764075"/>
            <a:ext cx="630936" cy="630936"/>
          </a:xfrm>
          <a:prstGeom prst="rect">
            <a:avLst/>
          </a:prstGeom>
          <a:noFill/>
          <a:ln>
            <a:noFill/>
          </a:ln>
        </p:spPr>
      </p:pic>
      <p:pic>
        <p:nvPicPr>
          <p:cNvPr id="2122" name="Google Shape;2122;p98"/>
          <p:cNvPicPr preferRelativeResize="0"/>
          <p:nvPr/>
        </p:nvPicPr>
        <p:blipFill rotWithShape="1">
          <a:blip r:embed="rId10">
            <a:alphaModFix/>
          </a:blip>
          <a:srcRect b="16135" l="0" r="13845" t="0"/>
          <a:stretch/>
        </p:blipFill>
        <p:spPr>
          <a:xfrm>
            <a:off x="4744600" y="652250"/>
            <a:ext cx="630936" cy="630936"/>
          </a:xfrm>
          <a:prstGeom prst="rect">
            <a:avLst/>
          </a:prstGeom>
          <a:noFill/>
          <a:ln>
            <a:noFill/>
          </a:ln>
        </p:spPr>
      </p:pic>
      <p:pic>
        <p:nvPicPr>
          <p:cNvPr id="2123" name="Google Shape;2123;p98"/>
          <p:cNvPicPr preferRelativeResize="0"/>
          <p:nvPr/>
        </p:nvPicPr>
        <p:blipFill>
          <a:blip r:embed="rId11">
            <a:alphaModFix/>
          </a:blip>
          <a:stretch>
            <a:fillRect/>
          </a:stretch>
        </p:blipFill>
        <p:spPr>
          <a:xfrm>
            <a:off x="3749584" y="769158"/>
            <a:ext cx="630936" cy="630936"/>
          </a:xfrm>
          <a:prstGeom prst="rect">
            <a:avLst/>
          </a:prstGeom>
          <a:noFill/>
          <a:ln>
            <a:noFill/>
          </a:ln>
        </p:spPr>
      </p:pic>
      <p:pic>
        <p:nvPicPr>
          <p:cNvPr id="2124" name="Google Shape;2124;p98"/>
          <p:cNvPicPr preferRelativeResize="0"/>
          <p:nvPr/>
        </p:nvPicPr>
        <p:blipFill>
          <a:blip r:embed="rId12">
            <a:alphaModFix/>
          </a:blip>
          <a:stretch>
            <a:fillRect/>
          </a:stretch>
        </p:blipFill>
        <p:spPr>
          <a:xfrm>
            <a:off x="4763077" y="1791750"/>
            <a:ext cx="630936" cy="630936"/>
          </a:xfrm>
          <a:prstGeom prst="rect">
            <a:avLst/>
          </a:prstGeom>
          <a:noFill/>
          <a:ln>
            <a:noFill/>
          </a:ln>
        </p:spPr>
      </p:pic>
      <p:pic>
        <p:nvPicPr>
          <p:cNvPr id="2125" name="Google Shape;2125;p98"/>
          <p:cNvPicPr preferRelativeResize="0"/>
          <p:nvPr/>
        </p:nvPicPr>
        <p:blipFill>
          <a:blip r:embed="rId13">
            <a:alphaModFix/>
          </a:blip>
          <a:stretch>
            <a:fillRect/>
          </a:stretch>
        </p:blipFill>
        <p:spPr>
          <a:xfrm>
            <a:off x="3749577" y="2780488"/>
            <a:ext cx="630936" cy="630936"/>
          </a:xfrm>
          <a:prstGeom prst="rect">
            <a:avLst/>
          </a:prstGeom>
          <a:noFill/>
          <a:ln>
            <a:noFill/>
          </a:ln>
        </p:spPr>
      </p:pic>
      <p:sp>
        <p:nvSpPr>
          <p:cNvPr id="2126" name="Google Shape;2126;p98"/>
          <p:cNvSpPr txBox="1"/>
          <p:nvPr/>
        </p:nvSpPr>
        <p:spPr>
          <a:xfrm>
            <a:off x="4744625" y="3340475"/>
            <a:ext cx="667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Damage report</a:t>
            </a:r>
            <a:endParaRPr sz="900"/>
          </a:p>
        </p:txBody>
      </p:sp>
      <p:sp>
        <p:nvSpPr>
          <p:cNvPr id="2127" name="Google Shape;2127;p98"/>
          <p:cNvSpPr txBox="1"/>
          <p:nvPr/>
        </p:nvSpPr>
        <p:spPr>
          <a:xfrm>
            <a:off x="4815138" y="23732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2128" name="Google Shape;2128;p98"/>
          <p:cNvSpPr txBox="1"/>
          <p:nvPr/>
        </p:nvSpPr>
        <p:spPr>
          <a:xfrm>
            <a:off x="3749600" y="3402213"/>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2129" name="Google Shape;2129;p98"/>
          <p:cNvSpPr txBox="1"/>
          <p:nvPr/>
        </p:nvSpPr>
        <p:spPr>
          <a:xfrm>
            <a:off x="3679538" y="2385800"/>
            <a:ext cx="7710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Survey</a:t>
            </a:r>
            <a:endParaRPr sz="900"/>
          </a:p>
        </p:txBody>
      </p:sp>
      <p:sp>
        <p:nvSpPr>
          <p:cNvPr id="2130" name="Google Shape;2130;p98"/>
          <p:cNvSpPr txBox="1"/>
          <p:nvPr/>
        </p:nvSpPr>
        <p:spPr>
          <a:xfrm>
            <a:off x="4763063" y="1345838"/>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Upload Photos</a:t>
            </a:r>
            <a:endParaRPr sz="900"/>
          </a:p>
        </p:txBody>
      </p:sp>
      <p:sp>
        <p:nvSpPr>
          <p:cNvPr id="2131" name="Google Shape;2131;p98"/>
          <p:cNvSpPr txBox="1"/>
          <p:nvPr/>
        </p:nvSpPr>
        <p:spPr>
          <a:xfrm>
            <a:off x="3801650" y="1345850"/>
            <a:ext cx="5268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Chat</a:t>
            </a:r>
            <a:endParaRPr sz="900"/>
          </a:p>
        </p:txBody>
      </p:sp>
      <p:sp>
        <p:nvSpPr>
          <p:cNvPr id="2132" name="Google Shape;2132;p98"/>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133" name="Google Shape;2133;p98"/>
          <p:cNvSpPr/>
          <p:nvPr/>
        </p:nvSpPr>
        <p:spPr>
          <a:xfrm>
            <a:off x="3378050" y="2963600"/>
            <a:ext cx="1374000" cy="6870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9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Damage Report Feature</a:t>
            </a:r>
            <a:endParaRPr/>
          </a:p>
        </p:txBody>
      </p:sp>
      <p:sp>
        <p:nvSpPr>
          <p:cNvPr id="2135" name="Google Shape;2135;p98"/>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If there is ever damage on a job site, a customer can access a damage report form indicating what happened and submitting pictures as well.</a:t>
            </a:r>
            <a:endParaRPr sz="900">
              <a:solidFill>
                <a:schemeClr val="dk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pic>
        <p:nvPicPr>
          <p:cNvPr id="2140" name="Google Shape;2140;p9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141" name="Google Shape;2141;p9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2" name="Google Shape;2142;p99"/>
          <p:cNvGrpSpPr/>
          <p:nvPr/>
        </p:nvGrpSpPr>
        <p:grpSpPr>
          <a:xfrm>
            <a:off x="3596550" y="4284550"/>
            <a:ext cx="1950900" cy="360000"/>
            <a:chOff x="3596550" y="4284550"/>
            <a:chExt cx="1950900" cy="360000"/>
          </a:xfrm>
        </p:grpSpPr>
        <p:sp>
          <p:nvSpPr>
            <p:cNvPr id="2143" name="Google Shape;2143;p9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4" name="Google Shape;2144;p99"/>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145" name="Google Shape;2145;p9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146" name="Google Shape;2146;p99"/>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147" name="Google Shape;2147;p99"/>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148" name="Google Shape;2148;p99"/>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149" name="Google Shape;2149;p99"/>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150" name="Google Shape;2150;p99"/>
          <p:cNvSpPr txBox="1"/>
          <p:nvPr/>
        </p:nvSpPr>
        <p:spPr>
          <a:xfrm>
            <a:off x="3596400" y="606825"/>
            <a:ext cx="1950900" cy="59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We’re sorry for the inconvenience. Please submit a damage report and we will reach out within 24hrs. </a:t>
            </a:r>
            <a:endParaRPr sz="1000"/>
          </a:p>
        </p:txBody>
      </p:sp>
      <p:sp>
        <p:nvSpPr>
          <p:cNvPr id="2151" name="Google Shape;2151;p99"/>
          <p:cNvSpPr/>
          <p:nvPr/>
        </p:nvSpPr>
        <p:spPr>
          <a:xfrm>
            <a:off x="3590325" y="1683725"/>
            <a:ext cx="1950900" cy="1331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Please type what happened here</a:t>
            </a:r>
            <a:endParaRPr/>
          </a:p>
        </p:txBody>
      </p:sp>
      <p:sp>
        <p:nvSpPr>
          <p:cNvPr id="2152" name="Google Shape;2152;p99"/>
          <p:cNvSpPr/>
          <p:nvPr/>
        </p:nvSpPr>
        <p:spPr>
          <a:xfrm>
            <a:off x="3590325" y="3320575"/>
            <a:ext cx="1950900" cy="28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Next</a:t>
            </a:r>
            <a:endParaRPr/>
          </a:p>
        </p:txBody>
      </p:sp>
      <p:sp>
        <p:nvSpPr>
          <p:cNvPr id="2153" name="Google Shape;2153;p9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Damage Report Feature Details</a:t>
            </a:r>
            <a:endParaRPr/>
          </a:p>
        </p:txBody>
      </p:sp>
      <p:sp>
        <p:nvSpPr>
          <p:cNvPr id="2154" name="Google Shape;2154;p99"/>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Upon selecting the damage report option, customer will be able type in a message indicating what happened in a text field.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Upon typing the “next” option will appear for user to go on to the next prompt.</a:t>
            </a:r>
            <a:endParaRPr sz="900">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pic>
        <p:nvPicPr>
          <p:cNvPr id="2159" name="Google Shape;2159;p10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160" name="Google Shape;2160;p10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1" name="Google Shape;2161;p100"/>
          <p:cNvGrpSpPr/>
          <p:nvPr/>
        </p:nvGrpSpPr>
        <p:grpSpPr>
          <a:xfrm>
            <a:off x="3596550" y="4284550"/>
            <a:ext cx="1950900" cy="360000"/>
            <a:chOff x="3596550" y="4284550"/>
            <a:chExt cx="1950900" cy="360000"/>
          </a:xfrm>
        </p:grpSpPr>
        <p:sp>
          <p:nvSpPr>
            <p:cNvPr id="2162" name="Google Shape;2162;p10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3" name="Google Shape;2163;p100"/>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164" name="Google Shape;2164;p10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165" name="Google Shape;2165;p100"/>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166" name="Google Shape;2166;p100"/>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167" name="Google Shape;2167;p100"/>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168" name="Google Shape;2168;p100"/>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169" name="Google Shape;2169;p100"/>
          <p:cNvSpPr/>
          <p:nvPr/>
        </p:nvSpPr>
        <p:spPr>
          <a:xfrm>
            <a:off x="3590325" y="1683725"/>
            <a:ext cx="1950900" cy="1331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Please upload all relevant images</a:t>
            </a:r>
            <a:endParaRPr/>
          </a:p>
        </p:txBody>
      </p:sp>
      <p:sp>
        <p:nvSpPr>
          <p:cNvPr id="2170" name="Google Shape;2170;p100"/>
          <p:cNvSpPr/>
          <p:nvPr/>
        </p:nvSpPr>
        <p:spPr>
          <a:xfrm>
            <a:off x="3590325" y="3320575"/>
            <a:ext cx="1950900" cy="28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Next</a:t>
            </a:r>
            <a:endParaRPr/>
          </a:p>
        </p:txBody>
      </p:sp>
      <p:sp>
        <p:nvSpPr>
          <p:cNvPr id="2171" name="Google Shape;2171;p10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Damage Report Feature Uploading Images</a:t>
            </a:r>
            <a:endParaRPr/>
          </a:p>
        </p:txBody>
      </p:sp>
      <p:sp>
        <p:nvSpPr>
          <p:cNvPr id="2172" name="Google Shape;2172;p100"/>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On this page customers can upload as many images as necessary. Customers can then add comments to a picture prior to uploading it in order to detail damage related to the picture.</a:t>
            </a:r>
            <a:endParaRPr sz="900">
              <a:solidFill>
                <a:schemeClr val="dk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pic>
        <p:nvPicPr>
          <p:cNvPr id="2177" name="Google Shape;2177;p10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178" name="Google Shape;2178;p10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9" name="Google Shape;2179;p101"/>
          <p:cNvGrpSpPr/>
          <p:nvPr/>
        </p:nvGrpSpPr>
        <p:grpSpPr>
          <a:xfrm>
            <a:off x="3596550" y="4284550"/>
            <a:ext cx="1950900" cy="360000"/>
            <a:chOff x="3596550" y="4284550"/>
            <a:chExt cx="1950900" cy="360000"/>
          </a:xfrm>
        </p:grpSpPr>
        <p:sp>
          <p:nvSpPr>
            <p:cNvPr id="2180" name="Google Shape;2180;p10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1" name="Google Shape;2181;p101"/>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182" name="Google Shape;2182;p10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183" name="Google Shape;2183;p101"/>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184" name="Google Shape;2184;p101"/>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185" name="Google Shape;2185;p101"/>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186" name="Google Shape;2186;p101"/>
          <p:cNvSpPr txBox="1"/>
          <p:nvPr/>
        </p:nvSpPr>
        <p:spPr>
          <a:xfrm>
            <a:off x="3564074" y="3964438"/>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187" name="Google Shape;2187;p101"/>
          <p:cNvSpPr/>
          <p:nvPr/>
        </p:nvSpPr>
        <p:spPr>
          <a:xfrm>
            <a:off x="3596550" y="652250"/>
            <a:ext cx="1950900" cy="1331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Text recapping what happened</a:t>
            </a:r>
            <a:endParaRPr/>
          </a:p>
        </p:txBody>
      </p:sp>
      <p:sp>
        <p:nvSpPr>
          <p:cNvPr id="2188" name="Google Shape;2188;p101"/>
          <p:cNvSpPr txBox="1"/>
          <p:nvPr/>
        </p:nvSpPr>
        <p:spPr>
          <a:xfrm>
            <a:off x="4786299" y="1527838"/>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Edit</a:t>
            </a:r>
            <a:endParaRPr sz="900"/>
          </a:p>
        </p:txBody>
      </p:sp>
      <p:sp>
        <p:nvSpPr>
          <p:cNvPr id="2189" name="Google Shape;2189;p101"/>
          <p:cNvSpPr/>
          <p:nvPr/>
        </p:nvSpPr>
        <p:spPr>
          <a:xfrm>
            <a:off x="4078950" y="2463848"/>
            <a:ext cx="986100" cy="9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01"/>
          <p:cNvSpPr/>
          <p:nvPr/>
        </p:nvSpPr>
        <p:spPr>
          <a:xfrm rot="-5400000">
            <a:off x="4911900" y="2726888"/>
            <a:ext cx="854400" cy="4167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01"/>
          <p:cNvSpPr/>
          <p:nvPr/>
        </p:nvSpPr>
        <p:spPr>
          <a:xfrm rot="5400000">
            <a:off x="3377697" y="2726894"/>
            <a:ext cx="854400" cy="4167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01"/>
          <p:cNvSpPr txBox="1"/>
          <p:nvPr/>
        </p:nvSpPr>
        <p:spPr>
          <a:xfrm>
            <a:off x="3930301" y="2187950"/>
            <a:ext cx="1283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Images to scroll</a:t>
            </a:r>
            <a:endParaRPr sz="900"/>
          </a:p>
        </p:txBody>
      </p:sp>
      <p:sp>
        <p:nvSpPr>
          <p:cNvPr id="2193" name="Google Shape;2193;p101"/>
          <p:cNvSpPr txBox="1"/>
          <p:nvPr/>
        </p:nvSpPr>
        <p:spPr>
          <a:xfrm>
            <a:off x="4643950" y="3303200"/>
            <a:ext cx="9861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Add more images</a:t>
            </a:r>
            <a:endParaRPr sz="600"/>
          </a:p>
        </p:txBody>
      </p:sp>
      <p:sp>
        <p:nvSpPr>
          <p:cNvPr id="2194" name="Google Shape;2194;p101"/>
          <p:cNvSpPr/>
          <p:nvPr/>
        </p:nvSpPr>
        <p:spPr>
          <a:xfrm>
            <a:off x="3988950" y="3707000"/>
            <a:ext cx="11661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Submit</a:t>
            </a:r>
            <a:endParaRPr/>
          </a:p>
        </p:txBody>
      </p:sp>
      <p:sp>
        <p:nvSpPr>
          <p:cNvPr id="2195" name="Google Shape;2195;p101"/>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Damage Report Feature Completion</a:t>
            </a:r>
            <a:endParaRPr/>
          </a:p>
        </p:txBody>
      </p:sp>
      <p:sp>
        <p:nvSpPr>
          <p:cNvPr id="2196" name="Google Shape;2196;p101"/>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On this page, customer will view image details and text prior to submitting. Once customer reviews details they can hit submit and the report will be sent.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Rules: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Damage report will be sent and attached to the job profile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Report submission will be logged in the activity log</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Admin receives a notification of new damage report in the dashboard</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
        <p:nvSpPr>
          <p:cNvPr id="2197" name="Google Shape;2197;p101"/>
          <p:cNvSpPr/>
          <p:nvPr/>
        </p:nvSpPr>
        <p:spPr>
          <a:xfrm>
            <a:off x="3596550" y="364275"/>
            <a:ext cx="1950900" cy="42804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01"/>
          <p:cNvSpPr/>
          <p:nvPr/>
        </p:nvSpPr>
        <p:spPr>
          <a:xfrm>
            <a:off x="3690750" y="1033900"/>
            <a:ext cx="1631100" cy="171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Your report has been submitted. </a:t>
            </a:r>
            <a:r>
              <a:rPr lang="en" sz="1200"/>
              <a:t>We apologize for the </a:t>
            </a:r>
            <a:r>
              <a:rPr lang="en" sz="1200"/>
              <a:t>inconvenience. We will be in touch within 24hrs to make things right!</a:t>
            </a:r>
            <a:r>
              <a:rPr lang="en" sz="1200"/>
              <a:t> </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 login screen for all customers</a:t>
            </a:r>
            <a:endParaRPr/>
          </a:p>
        </p:txBody>
      </p:sp>
      <p:grpSp>
        <p:nvGrpSpPr>
          <p:cNvPr id="190" name="Google Shape;190;p21"/>
          <p:cNvGrpSpPr/>
          <p:nvPr/>
        </p:nvGrpSpPr>
        <p:grpSpPr>
          <a:xfrm>
            <a:off x="3278325" y="152400"/>
            <a:ext cx="2587361" cy="4838701"/>
            <a:chOff x="3278325" y="84775"/>
            <a:chExt cx="2587361" cy="4838701"/>
          </a:xfrm>
        </p:grpSpPr>
        <p:pic>
          <p:nvPicPr>
            <p:cNvPr id="191" name="Google Shape;191;p2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92" name="Google Shape;192;p21"/>
            <p:cNvSpPr txBox="1"/>
            <p:nvPr/>
          </p:nvSpPr>
          <p:spPr>
            <a:xfrm>
              <a:off x="3550575" y="1175900"/>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193" name="Google Shape;193;p21"/>
            <p:cNvSpPr txBox="1"/>
            <p:nvPr/>
          </p:nvSpPr>
          <p:spPr>
            <a:xfrm>
              <a:off x="3523800" y="2277300"/>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Booked online? Use your email and phone number </a:t>
              </a:r>
              <a:r>
                <a:rPr lang="en" sz="900"/>
                <a:t> </a:t>
              </a:r>
              <a:r>
                <a:rPr lang="en" sz="900"/>
                <a:t>for first time sign-ins</a:t>
              </a:r>
              <a:endParaRPr sz="900"/>
            </a:p>
          </p:txBody>
        </p:sp>
        <p:sp>
          <p:nvSpPr>
            <p:cNvPr id="194" name="Google Shape;194;p21"/>
            <p:cNvSpPr/>
            <p:nvPr/>
          </p:nvSpPr>
          <p:spPr>
            <a:xfrm>
              <a:off x="3929100" y="2958425"/>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Your Email</a:t>
              </a:r>
              <a:endParaRPr sz="1200"/>
            </a:p>
          </p:txBody>
        </p:sp>
        <p:sp>
          <p:nvSpPr>
            <p:cNvPr id="195" name="Google Shape;195;p21"/>
            <p:cNvSpPr/>
            <p:nvPr/>
          </p:nvSpPr>
          <p:spPr>
            <a:xfrm>
              <a:off x="3929100" y="3197523"/>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Password</a:t>
              </a:r>
              <a:endParaRPr sz="1200"/>
            </a:p>
          </p:txBody>
        </p:sp>
        <p:sp>
          <p:nvSpPr>
            <p:cNvPr id="196" name="Google Shape;196;p21"/>
            <p:cNvSpPr txBox="1"/>
            <p:nvPr/>
          </p:nvSpPr>
          <p:spPr>
            <a:xfrm>
              <a:off x="3523800" y="1621425"/>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Welcome to The Home Team!</a:t>
              </a:r>
              <a:endParaRPr sz="1200"/>
            </a:p>
          </p:txBody>
        </p:sp>
        <p:sp>
          <p:nvSpPr>
            <p:cNvPr id="197" name="Google Shape;197;p21"/>
            <p:cNvSpPr/>
            <p:nvPr/>
          </p:nvSpPr>
          <p:spPr>
            <a:xfrm>
              <a:off x="3673800" y="3900775"/>
              <a:ext cx="1796400" cy="2841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Sign In</a:t>
              </a:r>
              <a:endParaRPr>
                <a:solidFill>
                  <a:schemeClr val="lt1"/>
                </a:solidFill>
              </a:endParaRPr>
            </a:p>
          </p:txBody>
        </p:sp>
        <p:sp>
          <p:nvSpPr>
            <p:cNvPr id="198" name="Google Shape;198;p21"/>
            <p:cNvSpPr txBox="1"/>
            <p:nvPr/>
          </p:nvSpPr>
          <p:spPr>
            <a:xfrm>
              <a:off x="3616350" y="4379975"/>
              <a:ext cx="19113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600">
                  <a:solidFill>
                    <a:schemeClr val="dk1"/>
                  </a:solidFill>
                </a:rPr>
                <a:t>First time user? </a:t>
              </a:r>
              <a:r>
                <a:rPr lang="en" sz="600" u="sng">
                  <a:solidFill>
                    <a:schemeClr val="dk1"/>
                  </a:solidFill>
                </a:rPr>
                <a:t>Click here to create an account</a:t>
              </a:r>
              <a:endParaRPr/>
            </a:p>
          </p:txBody>
        </p:sp>
        <p:sp>
          <p:nvSpPr>
            <p:cNvPr id="199" name="Google Shape;199;p21"/>
            <p:cNvSpPr txBox="1"/>
            <p:nvPr/>
          </p:nvSpPr>
          <p:spPr>
            <a:xfrm>
              <a:off x="4414400" y="3390350"/>
              <a:ext cx="8541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u="sng"/>
                <a:t>Forgot Password?</a:t>
              </a:r>
              <a:endParaRPr sz="600" u="sng"/>
            </a:p>
          </p:txBody>
        </p:sp>
      </p:grpSp>
      <p:sp>
        <p:nvSpPr>
          <p:cNvPr id="200" name="Google Shape;200;p21"/>
          <p:cNvSpPr txBox="1"/>
          <p:nvPr/>
        </p:nvSpPr>
        <p:spPr>
          <a:xfrm>
            <a:off x="280750" y="99620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is the initial screen shown to a user who has selected the </a:t>
            </a:r>
            <a:r>
              <a:rPr b="1" lang="en" sz="900"/>
              <a:t>customer</a:t>
            </a:r>
            <a:r>
              <a:rPr lang="en" sz="900"/>
              <a:t> path.</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Scenario 1: </a:t>
            </a:r>
            <a:r>
              <a:rPr lang="en" sz="900" u="sng"/>
              <a:t>Existing Customer</a:t>
            </a:r>
            <a:endParaRPr sz="900" u="sng"/>
          </a:p>
          <a:p>
            <a:pPr indent="0" lvl="0" marL="0" rtl="0" algn="l">
              <a:spcBef>
                <a:spcPts val="0"/>
              </a:spcBef>
              <a:spcAft>
                <a:spcPts val="0"/>
              </a:spcAft>
              <a:buNone/>
            </a:pPr>
            <a:r>
              <a:rPr lang="en" sz="900"/>
              <a:t>If a customer has booked online they should automatically have an account generated within the app.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 </a:t>
            </a:r>
            <a:endParaRPr sz="900"/>
          </a:p>
          <a:p>
            <a:pPr indent="-285750" lvl="0" marL="457200" rtl="0" algn="l">
              <a:spcBef>
                <a:spcPts val="0"/>
              </a:spcBef>
              <a:spcAft>
                <a:spcPts val="0"/>
              </a:spcAft>
              <a:buSzPts val="900"/>
              <a:buChar char="●"/>
            </a:pPr>
            <a:r>
              <a:rPr lang="en" sz="900"/>
              <a:t>Initial username: email used in booking process</a:t>
            </a:r>
            <a:endParaRPr sz="900"/>
          </a:p>
          <a:p>
            <a:pPr indent="-285750" lvl="0" marL="457200" rtl="0" algn="l">
              <a:spcBef>
                <a:spcPts val="0"/>
              </a:spcBef>
              <a:spcAft>
                <a:spcPts val="0"/>
              </a:spcAft>
              <a:buSzPts val="900"/>
              <a:buChar char="●"/>
            </a:pPr>
            <a:r>
              <a:rPr lang="en" sz="900"/>
              <a:t>Initial password: phone number used in booking process</a:t>
            </a:r>
            <a:endParaRPr sz="900"/>
          </a:p>
          <a:p>
            <a:pPr indent="-285750" lvl="0" marL="457200" rtl="0" algn="l">
              <a:spcBef>
                <a:spcPts val="0"/>
              </a:spcBef>
              <a:spcAft>
                <a:spcPts val="0"/>
              </a:spcAft>
              <a:buSzPts val="900"/>
              <a:buChar char="●"/>
            </a:pPr>
            <a:r>
              <a:rPr lang="en" sz="900"/>
              <a:t>Sign-In button should only become visible once username and password have been entered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Scenario 2: </a:t>
            </a:r>
            <a:r>
              <a:rPr lang="en" sz="900" u="sng"/>
              <a:t>New Customer</a:t>
            </a:r>
            <a:r>
              <a:rPr lang="en" sz="900" u="sng"/>
              <a:t>: </a:t>
            </a:r>
            <a:endParaRPr sz="900" u="sng"/>
          </a:p>
          <a:p>
            <a:pPr indent="0" lvl="0" marL="0" rtl="0" algn="l">
              <a:spcBef>
                <a:spcPts val="0"/>
              </a:spcBef>
              <a:spcAft>
                <a:spcPts val="0"/>
              </a:spcAft>
              <a:buNone/>
            </a:pPr>
            <a:r>
              <a:rPr lang="en" sz="900"/>
              <a:t>If this is a new customer they will go through the general sign-up process. </a:t>
            </a:r>
            <a:endParaRPr sz="9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pic>
        <p:nvPicPr>
          <p:cNvPr id="2203" name="Google Shape;2203;p10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204" name="Google Shape;2204;p102"/>
          <p:cNvSpPr/>
          <p:nvPr/>
        </p:nvSpPr>
        <p:spPr>
          <a:xfrm>
            <a:off x="3579447" y="3258011"/>
            <a:ext cx="1968907"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5" name="Google Shape;2205;p102"/>
          <p:cNvGrpSpPr/>
          <p:nvPr/>
        </p:nvGrpSpPr>
        <p:grpSpPr>
          <a:xfrm>
            <a:off x="3579447" y="3950024"/>
            <a:ext cx="1968907" cy="523475"/>
            <a:chOff x="3595650" y="2339550"/>
            <a:chExt cx="1952700" cy="523475"/>
          </a:xfrm>
        </p:grpSpPr>
        <p:sp>
          <p:nvSpPr>
            <p:cNvPr id="2206" name="Google Shape;2206;p102"/>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7" name="Google Shape;2207;p102"/>
            <p:cNvPicPr preferRelativeResize="0"/>
            <p:nvPr/>
          </p:nvPicPr>
          <p:blipFill rotWithShape="1">
            <a:blip r:embed="rId4">
              <a:alphaModFix/>
            </a:blip>
            <a:srcRect b="0" l="0" r="1603" t="0"/>
            <a:stretch/>
          </p:blipFill>
          <p:spPr>
            <a:xfrm>
              <a:off x="3656400" y="2673488"/>
              <a:ext cx="153650" cy="156989"/>
            </a:xfrm>
            <a:prstGeom prst="rect">
              <a:avLst/>
            </a:prstGeom>
            <a:noFill/>
            <a:ln>
              <a:noFill/>
            </a:ln>
          </p:spPr>
        </p:pic>
        <p:sp>
          <p:nvSpPr>
            <p:cNvPr id="2208" name="Google Shape;2208;p102"/>
            <p:cNvSpPr/>
            <p:nvPr/>
          </p:nvSpPr>
          <p:spPr>
            <a:xfrm>
              <a:off x="4259108" y="2597651"/>
              <a:ext cx="2469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02"/>
            <p:cNvSpPr/>
            <p:nvPr/>
          </p:nvSpPr>
          <p:spPr>
            <a:xfrm>
              <a:off x="4506112" y="2597675"/>
              <a:ext cx="2469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02"/>
            <p:cNvSpPr/>
            <p:nvPr/>
          </p:nvSpPr>
          <p:spPr>
            <a:xfrm>
              <a:off x="4750016" y="2597675"/>
              <a:ext cx="2469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02"/>
            <p:cNvSpPr txBox="1"/>
            <p:nvPr/>
          </p:nvSpPr>
          <p:spPr>
            <a:xfrm>
              <a:off x="3625125" y="2339550"/>
              <a:ext cx="1831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 3 Rooms... </a:t>
              </a:r>
              <a:r>
                <a:rPr lang="en" sz="500"/>
                <a:t>see more...</a:t>
              </a:r>
              <a:endParaRPr sz="500"/>
            </a:p>
          </p:txBody>
        </p:sp>
      </p:grpSp>
      <p:sp>
        <p:nvSpPr>
          <p:cNvPr id="2212" name="Google Shape;2212;p102"/>
          <p:cNvSpPr txBox="1"/>
          <p:nvPr/>
        </p:nvSpPr>
        <p:spPr>
          <a:xfrm>
            <a:off x="3747228" y="4203061"/>
            <a:ext cx="519678"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2213" name="Google Shape;2213;p102"/>
          <p:cNvSpPr txBox="1"/>
          <p:nvPr/>
        </p:nvSpPr>
        <p:spPr>
          <a:xfrm>
            <a:off x="4878888" y="4257400"/>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Members</a:t>
            </a:r>
            <a:endParaRPr sz="600"/>
          </a:p>
        </p:txBody>
      </p:sp>
      <p:grpSp>
        <p:nvGrpSpPr>
          <p:cNvPr id="2214" name="Google Shape;2214;p102"/>
          <p:cNvGrpSpPr/>
          <p:nvPr/>
        </p:nvGrpSpPr>
        <p:grpSpPr>
          <a:xfrm>
            <a:off x="3596550" y="4284550"/>
            <a:ext cx="1950900" cy="360000"/>
            <a:chOff x="3596550" y="4284550"/>
            <a:chExt cx="1950900" cy="360000"/>
          </a:xfrm>
        </p:grpSpPr>
        <p:grpSp>
          <p:nvGrpSpPr>
            <p:cNvPr id="2215" name="Google Shape;2215;p102"/>
            <p:cNvGrpSpPr/>
            <p:nvPr/>
          </p:nvGrpSpPr>
          <p:grpSpPr>
            <a:xfrm>
              <a:off x="3596550" y="4284550"/>
              <a:ext cx="1950900" cy="360000"/>
              <a:chOff x="3596550" y="4284550"/>
              <a:chExt cx="1950900" cy="360000"/>
            </a:xfrm>
          </p:grpSpPr>
          <p:sp>
            <p:nvSpPr>
              <p:cNvPr id="2216" name="Google Shape;2216;p10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7" name="Google Shape;2217;p102"/>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2218" name="Google Shape;2218;p102"/>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2219" name="Google Shape;2219;p102"/>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2220" name="Google Shape;2220;p102"/>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2221" name="Google Shape;2221;p102"/>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2222" name="Google Shape;2222;p102"/>
          <p:cNvSpPr/>
          <p:nvPr/>
        </p:nvSpPr>
        <p:spPr>
          <a:xfrm>
            <a:off x="3610800" y="665075"/>
            <a:ext cx="1922400" cy="3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2223" name="Google Shape;2223;p102"/>
          <p:cNvSpPr/>
          <p:nvPr/>
        </p:nvSpPr>
        <p:spPr>
          <a:xfrm>
            <a:off x="4901425" y="696876"/>
            <a:ext cx="247500" cy="2472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02"/>
          <p:cNvSpPr/>
          <p:nvPr/>
        </p:nvSpPr>
        <p:spPr>
          <a:xfrm>
            <a:off x="3610800" y="463475"/>
            <a:ext cx="19224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Upcoming Appointments       </a:t>
            </a:r>
            <a:r>
              <a:rPr lang="en" sz="600">
                <a:highlight>
                  <a:srgbClr val="FFD966"/>
                </a:highlight>
              </a:rPr>
              <a:t>Past Appointments</a:t>
            </a:r>
            <a:endParaRPr sz="600">
              <a:highlight>
                <a:srgbClr val="FFD966"/>
              </a:highlight>
            </a:endParaRPr>
          </a:p>
        </p:txBody>
      </p:sp>
      <p:cxnSp>
        <p:nvCxnSpPr>
          <p:cNvPr id="2225" name="Google Shape;2225;p102"/>
          <p:cNvCxnSpPr/>
          <p:nvPr/>
        </p:nvCxnSpPr>
        <p:spPr>
          <a:xfrm>
            <a:off x="4621125" y="463475"/>
            <a:ext cx="0" cy="201600"/>
          </a:xfrm>
          <a:prstGeom prst="straightConnector1">
            <a:avLst/>
          </a:prstGeom>
          <a:noFill/>
          <a:ln cap="flat" cmpd="sng" w="9525">
            <a:solidFill>
              <a:schemeClr val="dk2"/>
            </a:solidFill>
            <a:prstDash val="solid"/>
            <a:round/>
            <a:headEnd len="med" w="med" type="none"/>
            <a:tailEnd len="med" w="med" type="none"/>
          </a:ln>
        </p:spPr>
      </p:cxnSp>
      <p:grpSp>
        <p:nvGrpSpPr>
          <p:cNvPr id="2226" name="Google Shape;2226;p102"/>
          <p:cNvGrpSpPr/>
          <p:nvPr/>
        </p:nvGrpSpPr>
        <p:grpSpPr>
          <a:xfrm>
            <a:off x="3579400" y="998312"/>
            <a:ext cx="1952700" cy="247150"/>
            <a:chOff x="3551800" y="1207175"/>
            <a:chExt cx="1952700" cy="247150"/>
          </a:xfrm>
        </p:grpSpPr>
        <p:sp>
          <p:nvSpPr>
            <p:cNvPr id="2227" name="Google Shape;2227;p102"/>
            <p:cNvSpPr/>
            <p:nvPr/>
          </p:nvSpPr>
          <p:spPr>
            <a:xfrm>
              <a:off x="3551800" y="1283025"/>
              <a:ext cx="1952700" cy="171300"/>
            </a:xfrm>
            <a:prstGeom prst="roundRect">
              <a:avLst>
                <a:gd fmla="val 16667" name="adj"/>
              </a:avLst>
            </a:prstGeom>
            <a:solidFill>
              <a:srgbClr val="EEEEEE">
                <a:alpha val="240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02"/>
            <p:cNvSpPr txBox="1"/>
            <p:nvPr/>
          </p:nvSpPr>
          <p:spPr>
            <a:xfrm>
              <a:off x="4013925" y="1207175"/>
              <a:ext cx="1160400" cy="1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   August</a:t>
              </a:r>
              <a:r>
                <a:rPr lang="en" sz="900"/>
                <a:t> 17th</a:t>
              </a:r>
              <a:endParaRPr sz="900"/>
            </a:p>
          </p:txBody>
        </p:sp>
        <p:cxnSp>
          <p:nvCxnSpPr>
            <p:cNvPr id="2229" name="Google Shape;2229;p102"/>
            <p:cNvCxnSpPr/>
            <p:nvPr/>
          </p:nvCxnSpPr>
          <p:spPr>
            <a:xfrm flipH="1">
              <a:off x="5048050" y="1368475"/>
              <a:ext cx="309300" cy="1200"/>
            </a:xfrm>
            <a:prstGeom prst="straightConnector1">
              <a:avLst/>
            </a:prstGeom>
            <a:noFill/>
            <a:ln cap="flat" cmpd="sng" w="9525">
              <a:solidFill>
                <a:schemeClr val="dk2"/>
              </a:solidFill>
              <a:prstDash val="solid"/>
              <a:round/>
              <a:headEnd len="med" w="med" type="none"/>
              <a:tailEnd len="med" w="med" type="none"/>
            </a:ln>
          </p:spPr>
        </p:cxnSp>
        <p:cxnSp>
          <p:nvCxnSpPr>
            <p:cNvPr id="2230" name="Google Shape;2230;p102"/>
            <p:cNvCxnSpPr/>
            <p:nvPr/>
          </p:nvCxnSpPr>
          <p:spPr>
            <a:xfrm flipH="1">
              <a:off x="3708225" y="1367150"/>
              <a:ext cx="309300" cy="1200"/>
            </a:xfrm>
            <a:prstGeom prst="straightConnector1">
              <a:avLst/>
            </a:prstGeom>
            <a:noFill/>
            <a:ln cap="flat" cmpd="sng" w="9525">
              <a:solidFill>
                <a:schemeClr val="dk2"/>
              </a:solidFill>
              <a:prstDash val="solid"/>
              <a:round/>
              <a:headEnd len="med" w="med" type="none"/>
              <a:tailEnd len="med" w="med" type="none"/>
            </a:ln>
          </p:spPr>
        </p:cxnSp>
      </p:grpSp>
      <p:grpSp>
        <p:nvGrpSpPr>
          <p:cNvPr id="2231" name="Google Shape;2231;p102"/>
          <p:cNvGrpSpPr/>
          <p:nvPr/>
        </p:nvGrpSpPr>
        <p:grpSpPr>
          <a:xfrm>
            <a:off x="3595650" y="2859775"/>
            <a:ext cx="1952700" cy="247150"/>
            <a:chOff x="3551800" y="1207175"/>
            <a:chExt cx="1952700" cy="247150"/>
          </a:xfrm>
        </p:grpSpPr>
        <p:sp>
          <p:nvSpPr>
            <p:cNvPr id="2232" name="Google Shape;2232;p102"/>
            <p:cNvSpPr/>
            <p:nvPr/>
          </p:nvSpPr>
          <p:spPr>
            <a:xfrm>
              <a:off x="3551800" y="1283025"/>
              <a:ext cx="1952700" cy="171300"/>
            </a:xfrm>
            <a:prstGeom prst="roundRect">
              <a:avLst>
                <a:gd fmla="val 16667" name="adj"/>
              </a:avLst>
            </a:prstGeom>
            <a:solidFill>
              <a:srgbClr val="EEEEEE">
                <a:alpha val="240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02"/>
            <p:cNvSpPr txBox="1"/>
            <p:nvPr/>
          </p:nvSpPr>
          <p:spPr>
            <a:xfrm>
              <a:off x="4013925" y="1207175"/>
              <a:ext cx="1160400" cy="1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    August 7th</a:t>
              </a:r>
              <a:endParaRPr sz="900"/>
            </a:p>
          </p:txBody>
        </p:sp>
        <p:cxnSp>
          <p:nvCxnSpPr>
            <p:cNvPr id="2234" name="Google Shape;2234;p102"/>
            <p:cNvCxnSpPr/>
            <p:nvPr/>
          </p:nvCxnSpPr>
          <p:spPr>
            <a:xfrm flipH="1">
              <a:off x="5048050" y="1368475"/>
              <a:ext cx="309300" cy="1200"/>
            </a:xfrm>
            <a:prstGeom prst="straightConnector1">
              <a:avLst/>
            </a:prstGeom>
            <a:noFill/>
            <a:ln cap="flat" cmpd="sng" w="9525">
              <a:solidFill>
                <a:schemeClr val="dk2"/>
              </a:solidFill>
              <a:prstDash val="solid"/>
              <a:round/>
              <a:headEnd len="med" w="med" type="none"/>
              <a:tailEnd len="med" w="med" type="none"/>
            </a:ln>
          </p:spPr>
        </p:cxnSp>
        <p:cxnSp>
          <p:nvCxnSpPr>
            <p:cNvPr id="2235" name="Google Shape;2235;p102"/>
            <p:cNvCxnSpPr/>
            <p:nvPr/>
          </p:nvCxnSpPr>
          <p:spPr>
            <a:xfrm flipH="1">
              <a:off x="3708225" y="1367150"/>
              <a:ext cx="309300" cy="1200"/>
            </a:xfrm>
            <a:prstGeom prst="straightConnector1">
              <a:avLst/>
            </a:prstGeom>
            <a:noFill/>
            <a:ln cap="flat" cmpd="sng" w="9525">
              <a:solidFill>
                <a:schemeClr val="dk2"/>
              </a:solidFill>
              <a:prstDash val="solid"/>
              <a:round/>
              <a:headEnd len="med" w="med" type="none"/>
              <a:tailEnd len="med" w="med" type="none"/>
            </a:ln>
          </p:spPr>
        </p:cxnSp>
      </p:grpSp>
      <p:sp>
        <p:nvSpPr>
          <p:cNvPr id="2236" name="Google Shape;2236;p102"/>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Past Appointments</a:t>
            </a:r>
            <a:r>
              <a:rPr lang="en"/>
              <a:t> Page</a:t>
            </a:r>
            <a:endParaRPr/>
          </a:p>
        </p:txBody>
      </p:sp>
      <p:sp>
        <p:nvSpPr>
          <p:cNvPr id="2237" name="Google Shape;2237;p102"/>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       2.        Past Appointments Page</a:t>
            </a:r>
            <a:endParaRPr sz="900">
              <a:solidFill>
                <a:schemeClr val="dk1"/>
              </a:solidFill>
            </a:endParaRPr>
          </a:p>
          <a:p>
            <a:pPr indent="0" lvl="0" marL="0" rtl="0" algn="l">
              <a:spcBef>
                <a:spcPts val="0"/>
              </a:spcBef>
              <a:spcAft>
                <a:spcPts val="0"/>
              </a:spcAft>
              <a:buNone/>
            </a:pPr>
            <a:r>
              <a:rPr lang="en" sz="900">
                <a:solidFill>
                  <a:schemeClr val="dk1"/>
                </a:solidFill>
              </a:rPr>
              <a:t>When in past appointment view the most recently completed appointment will be at the top.</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This view will include all the same functionality as the previous view, however the shift will include historical information of the appointment including:</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Amount Paid</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Should reflect the total billed amount.</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Review Option</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If customer has not left a review, there should be a button that says “leave review”</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If customer has left a review, star rating should be reflected in shift preview</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Points Earned</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Points earned are equivalent to the points system established for that location in the admin dashboard</a:t>
            </a:r>
            <a:endParaRPr sz="900">
              <a:solidFill>
                <a:schemeClr val="dk1"/>
              </a:solidFill>
            </a:endParaRPr>
          </a:p>
        </p:txBody>
      </p:sp>
      <p:sp>
        <p:nvSpPr>
          <p:cNvPr id="2238" name="Google Shape;2238;p102"/>
          <p:cNvSpPr/>
          <p:nvPr/>
        </p:nvSpPr>
        <p:spPr>
          <a:xfrm>
            <a:off x="3580197" y="1435411"/>
            <a:ext cx="1968907"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9" name="Google Shape;2239;p102"/>
          <p:cNvGrpSpPr/>
          <p:nvPr/>
        </p:nvGrpSpPr>
        <p:grpSpPr>
          <a:xfrm>
            <a:off x="3580197" y="2127424"/>
            <a:ext cx="1968907" cy="523475"/>
            <a:chOff x="3595650" y="2339550"/>
            <a:chExt cx="1952700" cy="523475"/>
          </a:xfrm>
        </p:grpSpPr>
        <p:sp>
          <p:nvSpPr>
            <p:cNvPr id="2240" name="Google Shape;2240;p102"/>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41" name="Google Shape;2241;p102"/>
            <p:cNvPicPr preferRelativeResize="0"/>
            <p:nvPr/>
          </p:nvPicPr>
          <p:blipFill rotWithShape="1">
            <a:blip r:embed="rId4">
              <a:alphaModFix/>
            </a:blip>
            <a:srcRect b="0" l="0" r="1603" t="0"/>
            <a:stretch/>
          </p:blipFill>
          <p:spPr>
            <a:xfrm>
              <a:off x="3656400" y="2673488"/>
              <a:ext cx="153650" cy="156989"/>
            </a:xfrm>
            <a:prstGeom prst="rect">
              <a:avLst/>
            </a:prstGeom>
            <a:noFill/>
            <a:ln>
              <a:noFill/>
            </a:ln>
          </p:spPr>
        </p:pic>
        <p:sp>
          <p:nvSpPr>
            <p:cNvPr id="2242" name="Google Shape;2242;p102"/>
            <p:cNvSpPr txBox="1"/>
            <p:nvPr/>
          </p:nvSpPr>
          <p:spPr>
            <a:xfrm>
              <a:off x="3625125" y="2339550"/>
              <a:ext cx="1831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 3 Rooms... </a:t>
              </a:r>
              <a:r>
                <a:rPr lang="en" sz="500"/>
                <a:t>see more...</a:t>
              </a:r>
              <a:endParaRPr sz="500"/>
            </a:p>
          </p:txBody>
        </p:sp>
      </p:grpSp>
      <p:sp>
        <p:nvSpPr>
          <p:cNvPr id="2243" name="Google Shape;2243;p102"/>
          <p:cNvSpPr txBox="1"/>
          <p:nvPr/>
        </p:nvSpPr>
        <p:spPr>
          <a:xfrm>
            <a:off x="3747978" y="2380461"/>
            <a:ext cx="519678"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2244" name="Google Shape;2244;p102"/>
          <p:cNvSpPr/>
          <p:nvPr/>
        </p:nvSpPr>
        <p:spPr>
          <a:xfrm>
            <a:off x="3587547" y="1452250"/>
            <a:ext cx="1968900" cy="721500"/>
          </a:xfrm>
          <a:prstGeom prst="round2SameRect">
            <a:avLst>
              <a:gd fmla="val 16667" name="adj1"/>
              <a:gd fmla="val 0" name="adj2"/>
            </a:avLst>
          </a:prstGeom>
          <a:solidFill>
            <a:srgbClr val="999999">
              <a:alpha val="61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Complete</a:t>
            </a:r>
            <a:endParaRPr>
              <a:solidFill>
                <a:schemeClr val="lt1"/>
              </a:solidFill>
            </a:endParaRPr>
          </a:p>
        </p:txBody>
      </p:sp>
      <p:sp>
        <p:nvSpPr>
          <p:cNvPr id="2245" name="Google Shape;2245;p102"/>
          <p:cNvSpPr txBox="1"/>
          <p:nvPr/>
        </p:nvSpPr>
        <p:spPr>
          <a:xfrm>
            <a:off x="4152432" y="1540012"/>
            <a:ext cx="766812"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2246" name="Google Shape;2246;p102"/>
          <p:cNvSpPr/>
          <p:nvPr/>
        </p:nvSpPr>
        <p:spPr>
          <a:xfrm>
            <a:off x="4604550" y="1971300"/>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grpSp>
        <p:nvGrpSpPr>
          <p:cNvPr id="2247" name="Google Shape;2247;p102"/>
          <p:cNvGrpSpPr/>
          <p:nvPr/>
        </p:nvGrpSpPr>
        <p:grpSpPr>
          <a:xfrm>
            <a:off x="4249161" y="2380512"/>
            <a:ext cx="743932" cy="247224"/>
            <a:chOff x="4259108" y="2597651"/>
            <a:chExt cx="737808" cy="247224"/>
          </a:xfrm>
        </p:grpSpPr>
        <p:sp>
          <p:nvSpPr>
            <p:cNvPr id="2248" name="Google Shape;2248;p102"/>
            <p:cNvSpPr/>
            <p:nvPr/>
          </p:nvSpPr>
          <p:spPr>
            <a:xfrm>
              <a:off x="4259108" y="2597651"/>
              <a:ext cx="2469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02"/>
            <p:cNvSpPr/>
            <p:nvPr/>
          </p:nvSpPr>
          <p:spPr>
            <a:xfrm>
              <a:off x="4506112" y="2597675"/>
              <a:ext cx="2469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02"/>
            <p:cNvSpPr/>
            <p:nvPr/>
          </p:nvSpPr>
          <p:spPr>
            <a:xfrm>
              <a:off x="4750016" y="2597675"/>
              <a:ext cx="2469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1" name="Google Shape;2251;p102"/>
          <p:cNvSpPr txBox="1"/>
          <p:nvPr/>
        </p:nvSpPr>
        <p:spPr>
          <a:xfrm>
            <a:off x="4993103" y="238051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 Members</a:t>
            </a:r>
            <a:endParaRPr sz="500"/>
          </a:p>
        </p:txBody>
      </p:sp>
      <p:sp>
        <p:nvSpPr>
          <p:cNvPr id="2252" name="Google Shape;2252;p102"/>
          <p:cNvSpPr txBox="1"/>
          <p:nvPr/>
        </p:nvSpPr>
        <p:spPr>
          <a:xfrm>
            <a:off x="3580199" y="1216000"/>
            <a:ext cx="7440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Completed</a:t>
            </a:r>
            <a:endParaRPr sz="700"/>
          </a:p>
        </p:txBody>
      </p:sp>
      <p:sp>
        <p:nvSpPr>
          <p:cNvPr id="2253" name="Google Shape;2253;p102"/>
          <p:cNvSpPr txBox="1"/>
          <p:nvPr/>
        </p:nvSpPr>
        <p:spPr>
          <a:xfrm>
            <a:off x="3580199" y="3041650"/>
            <a:ext cx="7440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Cancelled</a:t>
            </a:r>
            <a:endParaRPr sz="700"/>
          </a:p>
        </p:txBody>
      </p:sp>
      <p:sp>
        <p:nvSpPr>
          <p:cNvPr id="2254" name="Google Shape;2254;p102"/>
          <p:cNvSpPr/>
          <p:nvPr/>
        </p:nvSpPr>
        <p:spPr>
          <a:xfrm>
            <a:off x="3587547" y="3258012"/>
            <a:ext cx="1968900" cy="721500"/>
          </a:xfrm>
          <a:prstGeom prst="round2SameRect">
            <a:avLst>
              <a:gd fmla="val 16667" name="adj1"/>
              <a:gd fmla="val 0" name="adj2"/>
            </a:avLst>
          </a:prstGeom>
          <a:solidFill>
            <a:srgbClr val="999999">
              <a:alpha val="422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Cancelled</a:t>
            </a:r>
            <a:endParaRPr>
              <a:solidFill>
                <a:schemeClr val="lt1"/>
              </a:solidFill>
            </a:endParaRPr>
          </a:p>
        </p:txBody>
      </p:sp>
      <p:sp>
        <p:nvSpPr>
          <p:cNvPr id="2255" name="Google Shape;2255;p102"/>
          <p:cNvSpPr/>
          <p:nvPr/>
        </p:nvSpPr>
        <p:spPr>
          <a:xfrm>
            <a:off x="4084150" y="1974175"/>
            <a:ext cx="165000" cy="156900"/>
          </a:xfrm>
          <a:prstGeom prst="star5">
            <a:avLst>
              <a:gd fmla="val 19098" name="adj"/>
              <a:gd fmla="val 105146" name="hf"/>
              <a:gd fmla="val 110557" name="vf"/>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02"/>
          <p:cNvSpPr txBox="1"/>
          <p:nvPr/>
        </p:nvSpPr>
        <p:spPr>
          <a:xfrm>
            <a:off x="4151682" y="3323311"/>
            <a:ext cx="766812"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2257" name="Google Shape;2257;p102"/>
          <p:cNvSpPr/>
          <p:nvPr/>
        </p:nvSpPr>
        <p:spPr>
          <a:xfrm>
            <a:off x="4603800" y="3793900"/>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2258" name="Google Shape;2258;p102"/>
          <p:cNvSpPr/>
          <p:nvPr/>
        </p:nvSpPr>
        <p:spPr>
          <a:xfrm>
            <a:off x="4249150" y="1974175"/>
            <a:ext cx="165000" cy="156900"/>
          </a:xfrm>
          <a:prstGeom prst="star5">
            <a:avLst>
              <a:gd fmla="val 19098" name="adj"/>
              <a:gd fmla="val 105146" name="hf"/>
              <a:gd fmla="val 110557" name="vf"/>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02"/>
          <p:cNvSpPr/>
          <p:nvPr/>
        </p:nvSpPr>
        <p:spPr>
          <a:xfrm>
            <a:off x="3919150" y="1974175"/>
            <a:ext cx="165000" cy="156900"/>
          </a:xfrm>
          <a:prstGeom prst="star5">
            <a:avLst>
              <a:gd fmla="val 19098" name="adj"/>
              <a:gd fmla="val 105146" name="hf"/>
              <a:gd fmla="val 110557" name="vf"/>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02"/>
          <p:cNvSpPr/>
          <p:nvPr/>
        </p:nvSpPr>
        <p:spPr>
          <a:xfrm>
            <a:off x="3754150" y="1974175"/>
            <a:ext cx="165000" cy="156900"/>
          </a:xfrm>
          <a:prstGeom prst="star5">
            <a:avLst>
              <a:gd fmla="val 19098" name="adj"/>
              <a:gd fmla="val 105146" name="hf"/>
              <a:gd fmla="val 110557" name="vf"/>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02"/>
          <p:cNvSpPr/>
          <p:nvPr/>
        </p:nvSpPr>
        <p:spPr>
          <a:xfrm>
            <a:off x="3589150" y="1974175"/>
            <a:ext cx="165000" cy="156900"/>
          </a:xfrm>
          <a:prstGeom prst="star5">
            <a:avLst>
              <a:gd fmla="val 19098" name="adj"/>
              <a:gd fmla="val 105146" name="hf"/>
              <a:gd fmla="val 110557" name="vf"/>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02"/>
          <p:cNvSpPr txBox="1"/>
          <p:nvPr/>
        </p:nvSpPr>
        <p:spPr>
          <a:xfrm>
            <a:off x="3629649" y="1774913"/>
            <a:ext cx="7440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Your Review</a:t>
            </a:r>
            <a:endParaRPr sz="700"/>
          </a:p>
        </p:txBody>
      </p:sp>
      <p:sp>
        <p:nvSpPr>
          <p:cNvPr id="2263" name="Google Shape;2263;p102"/>
          <p:cNvSpPr/>
          <p:nvPr/>
        </p:nvSpPr>
        <p:spPr>
          <a:xfrm>
            <a:off x="3629650" y="1471175"/>
            <a:ext cx="1883100" cy="1524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Amount Paid - 300 Points</a:t>
            </a:r>
            <a:endParaRPr sz="9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sp>
        <p:nvSpPr>
          <p:cNvPr id="2268" name="Google Shape;2268;p10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b="1" lang="en" u="sng"/>
              <a:t>END</a:t>
            </a:r>
            <a:endParaRPr b="1" u="sng"/>
          </a:p>
          <a:p>
            <a:pPr indent="0" lvl="0" marL="457200" rtl="0" algn="ctr">
              <a:spcBef>
                <a:spcPts val="0"/>
              </a:spcBef>
              <a:spcAft>
                <a:spcPts val="0"/>
              </a:spcAft>
              <a:buNone/>
            </a:pPr>
            <a:r>
              <a:rPr lang="en"/>
              <a:t>2. Appointments Page</a:t>
            </a:r>
            <a:endParaRPr/>
          </a:p>
        </p:txBody>
      </p:sp>
      <p:sp>
        <p:nvSpPr>
          <p:cNvPr id="2269" name="Google Shape;2269;p10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sp>
        <p:nvSpPr>
          <p:cNvPr id="2274" name="Google Shape;2274;p10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a:t>3</a:t>
            </a:r>
            <a:r>
              <a:rPr lang="en"/>
              <a:t>. New Appointment Page</a:t>
            </a:r>
            <a:endParaRPr/>
          </a:p>
        </p:txBody>
      </p:sp>
      <p:sp>
        <p:nvSpPr>
          <p:cNvPr id="2275" name="Google Shape;2275;p10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9" name="Shape 2279"/>
        <p:cNvGrpSpPr/>
        <p:nvPr/>
      </p:nvGrpSpPr>
      <p:grpSpPr>
        <a:xfrm>
          <a:off x="0" y="0"/>
          <a:ext cx="0" cy="0"/>
          <a:chOff x="0" y="0"/>
          <a:chExt cx="0" cy="0"/>
        </a:xfrm>
      </p:grpSpPr>
      <p:pic>
        <p:nvPicPr>
          <p:cNvPr id="2280" name="Google Shape;2280;p10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281" name="Google Shape;2281;p105"/>
          <p:cNvSpPr txBox="1"/>
          <p:nvPr/>
        </p:nvSpPr>
        <p:spPr>
          <a:xfrm>
            <a:off x="3596550" y="496825"/>
            <a:ext cx="22986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Good [time of day] </a:t>
            </a:r>
            <a:endParaRPr sz="1500"/>
          </a:p>
          <a:p>
            <a:pPr indent="0" lvl="0" marL="0" rtl="0" algn="l">
              <a:spcBef>
                <a:spcPts val="0"/>
              </a:spcBef>
              <a:spcAft>
                <a:spcPts val="0"/>
              </a:spcAft>
              <a:buNone/>
            </a:pPr>
            <a:r>
              <a:rPr lang="en" sz="1500"/>
              <a:t>[Name]</a:t>
            </a:r>
            <a:endParaRPr sz="1500"/>
          </a:p>
          <a:p>
            <a:pPr indent="0" lvl="0" marL="0" rtl="0" algn="l">
              <a:spcBef>
                <a:spcPts val="0"/>
              </a:spcBef>
              <a:spcAft>
                <a:spcPts val="0"/>
              </a:spcAft>
              <a:buNone/>
            </a:pPr>
            <a:r>
              <a:t/>
            </a:r>
            <a:endParaRPr sz="1500"/>
          </a:p>
        </p:txBody>
      </p:sp>
      <p:cxnSp>
        <p:nvCxnSpPr>
          <p:cNvPr id="2282" name="Google Shape;2282;p105"/>
          <p:cNvCxnSpPr/>
          <p:nvPr/>
        </p:nvCxnSpPr>
        <p:spPr>
          <a:xfrm>
            <a:off x="3686450" y="1880638"/>
            <a:ext cx="1793100" cy="0"/>
          </a:xfrm>
          <a:prstGeom prst="straightConnector1">
            <a:avLst/>
          </a:prstGeom>
          <a:noFill/>
          <a:ln cap="flat" cmpd="sng" w="38100">
            <a:solidFill>
              <a:schemeClr val="dk2"/>
            </a:solidFill>
            <a:prstDash val="solid"/>
            <a:round/>
            <a:headEnd len="med" w="med" type="none"/>
            <a:tailEnd len="med" w="med" type="none"/>
          </a:ln>
        </p:spPr>
      </p:cxnSp>
      <p:sp>
        <p:nvSpPr>
          <p:cNvPr id="2283" name="Google Shape;2283;p105"/>
          <p:cNvSpPr/>
          <p:nvPr/>
        </p:nvSpPr>
        <p:spPr>
          <a:xfrm>
            <a:off x="3859225"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05"/>
          <p:cNvSpPr/>
          <p:nvPr/>
        </p:nvSpPr>
        <p:spPr>
          <a:xfrm>
            <a:off x="4481638"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05"/>
          <p:cNvSpPr/>
          <p:nvPr/>
        </p:nvSpPr>
        <p:spPr>
          <a:xfrm>
            <a:off x="5104050" y="1807738"/>
            <a:ext cx="145800" cy="14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05"/>
          <p:cNvSpPr txBox="1"/>
          <p:nvPr/>
        </p:nvSpPr>
        <p:spPr>
          <a:xfrm>
            <a:off x="3607550" y="1143250"/>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34</a:t>
            </a:r>
            <a:endParaRPr sz="1800"/>
          </a:p>
          <a:p>
            <a:pPr indent="0" lvl="0" marL="0" rtl="0" algn="l">
              <a:spcBef>
                <a:spcPts val="0"/>
              </a:spcBef>
              <a:spcAft>
                <a:spcPts val="0"/>
              </a:spcAft>
              <a:buNone/>
            </a:pPr>
            <a:r>
              <a:rPr lang="en" sz="1200"/>
              <a:t>Points</a:t>
            </a:r>
            <a:endParaRPr sz="1200"/>
          </a:p>
        </p:txBody>
      </p:sp>
      <p:sp>
        <p:nvSpPr>
          <p:cNvPr id="2287" name="Google Shape;2287;p105"/>
          <p:cNvSpPr txBox="1"/>
          <p:nvPr/>
        </p:nvSpPr>
        <p:spPr>
          <a:xfrm>
            <a:off x="4458975" y="1143250"/>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3%</a:t>
            </a:r>
            <a:endParaRPr sz="1800"/>
          </a:p>
          <a:p>
            <a:pPr indent="0" lvl="0" marL="0" rtl="0" algn="r">
              <a:spcBef>
                <a:spcPts val="0"/>
              </a:spcBef>
              <a:spcAft>
                <a:spcPts val="0"/>
              </a:spcAft>
              <a:buNone/>
            </a:pPr>
            <a:r>
              <a:rPr lang="en" sz="1200"/>
              <a:t>Discount</a:t>
            </a:r>
            <a:endParaRPr sz="1200"/>
          </a:p>
        </p:txBody>
      </p:sp>
      <p:sp>
        <p:nvSpPr>
          <p:cNvPr id="2288" name="Google Shape;2288;p105"/>
          <p:cNvSpPr/>
          <p:nvPr/>
        </p:nvSpPr>
        <p:spPr>
          <a:xfrm>
            <a:off x="3596550" y="20858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rPr>
              <a:t>Perks you can get with points</a:t>
            </a:r>
            <a:endParaRPr sz="600" u="sng"/>
          </a:p>
        </p:txBody>
      </p:sp>
      <p:sp>
        <p:nvSpPr>
          <p:cNvPr id="2289" name="Google Shape;2289;p105"/>
          <p:cNvSpPr/>
          <p:nvPr/>
        </p:nvSpPr>
        <p:spPr>
          <a:xfrm>
            <a:off x="5289350" y="21758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05"/>
          <p:cNvSpPr/>
          <p:nvPr/>
        </p:nvSpPr>
        <p:spPr>
          <a:xfrm>
            <a:off x="3596500" y="25781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Your next upcoming appointment is [date] at [time]</a:t>
            </a:r>
            <a:endParaRPr/>
          </a:p>
        </p:txBody>
      </p:sp>
      <p:sp>
        <p:nvSpPr>
          <p:cNvPr id="2291" name="Google Shape;2291;p105"/>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292" name="Google Shape;2292;p10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Home Page</a:t>
            </a:r>
            <a:endParaRPr/>
          </a:p>
        </p:txBody>
      </p:sp>
      <p:sp>
        <p:nvSpPr>
          <p:cNvPr id="2293" name="Google Shape;2293;p105"/>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will be the home page of the app. It will also act as a dashboard where customers can receive relevant updates/notifications and take action </a:t>
            </a:r>
            <a:endParaRPr sz="900"/>
          </a:p>
        </p:txBody>
      </p:sp>
      <p:sp>
        <p:nvSpPr>
          <p:cNvPr id="2294" name="Google Shape;2294;p105"/>
          <p:cNvSpPr/>
          <p:nvPr/>
        </p:nvSpPr>
        <p:spPr>
          <a:xfrm>
            <a:off x="3596500" y="313825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New notification(s) about your upcoming appointment(s)</a:t>
            </a:r>
            <a:endParaRPr/>
          </a:p>
        </p:txBody>
      </p:sp>
      <p:sp>
        <p:nvSpPr>
          <p:cNvPr id="2295" name="Google Shape;2295;p105"/>
          <p:cNvSpPr/>
          <p:nvPr/>
        </p:nvSpPr>
        <p:spPr>
          <a:xfrm>
            <a:off x="3579100" y="3711400"/>
            <a:ext cx="1950900" cy="4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Click here to check out The Home Team Deal of The Month!</a:t>
            </a:r>
            <a:endParaRPr/>
          </a:p>
        </p:txBody>
      </p:sp>
      <p:grpSp>
        <p:nvGrpSpPr>
          <p:cNvPr id="2296" name="Google Shape;2296;p105"/>
          <p:cNvGrpSpPr/>
          <p:nvPr/>
        </p:nvGrpSpPr>
        <p:grpSpPr>
          <a:xfrm>
            <a:off x="3596550" y="4284550"/>
            <a:ext cx="1950900" cy="360000"/>
            <a:chOff x="3596550" y="4284550"/>
            <a:chExt cx="1950900" cy="360000"/>
          </a:xfrm>
        </p:grpSpPr>
        <p:grpSp>
          <p:nvGrpSpPr>
            <p:cNvPr id="2297" name="Google Shape;2297;p105"/>
            <p:cNvGrpSpPr/>
            <p:nvPr/>
          </p:nvGrpSpPr>
          <p:grpSpPr>
            <a:xfrm>
              <a:off x="3596550" y="4284550"/>
              <a:ext cx="1950900" cy="360000"/>
              <a:chOff x="3596550" y="4284550"/>
              <a:chExt cx="1950900" cy="360000"/>
            </a:xfrm>
          </p:grpSpPr>
          <p:sp>
            <p:nvSpPr>
              <p:cNvPr id="2298" name="Google Shape;2298;p10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9" name="Google Shape;2299;p105"/>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300" name="Google Shape;2300;p10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301" name="Google Shape;2301;p105"/>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302" name="Google Shape;2302;p105"/>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303" name="Google Shape;2303;p105"/>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2304" name="Google Shape;2304;p105"/>
          <p:cNvSpPr/>
          <p:nvPr/>
        </p:nvSpPr>
        <p:spPr>
          <a:xfrm>
            <a:off x="3084975" y="4121050"/>
            <a:ext cx="1374000" cy="6870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5" name="Google Shape;2305;p105"/>
          <p:cNvGrpSpPr/>
          <p:nvPr/>
        </p:nvGrpSpPr>
        <p:grpSpPr>
          <a:xfrm>
            <a:off x="4059875" y="4587000"/>
            <a:ext cx="347700" cy="405300"/>
            <a:chOff x="6612400" y="2491775"/>
            <a:chExt cx="347700" cy="405300"/>
          </a:xfrm>
        </p:grpSpPr>
        <p:sp>
          <p:nvSpPr>
            <p:cNvPr id="2306" name="Google Shape;2306;p105"/>
            <p:cNvSpPr/>
            <p:nvPr/>
          </p:nvSpPr>
          <p:spPr>
            <a:xfrm>
              <a:off x="6641650" y="2549825"/>
              <a:ext cx="289200" cy="2892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05"/>
            <p:cNvSpPr txBox="1"/>
            <p:nvPr/>
          </p:nvSpPr>
          <p:spPr>
            <a:xfrm>
              <a:off x="6612400" y="2491775"/>
              <a:ext cx="347700" cy="40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2.</a:t>
              </a:r>
              <a:endParaRPr sz="1200"/>
            </a:p>
          </p:txBody>
        </p:sp>
      </p:grpSp>
      <p:grpSp>
        <p:nvGrpSpPr>
          <p:cNvPr id="2308" name="Google Shape;2308;p105"/>
          <p:cNvGrpSpPr/>
          <p:nvPr/>
        </p:nvGrpSpPr>
        <p:grpSpPr>
          <a:xfrm>
            <a:off x="3712175" y="4587000"/>
            <a:ext cx="347700" cy="405300"/>
            <a:chOff x="6612400" y="2491775"/>
            <a:chExt cx="347700" cy="405300"/>
          </a:xfrm>
        </p:grpSpPr>
        <p:sp>
          <p:nvSpPr>
            <p:cNvPr id="2309" name="Google Shape;2309;p105"/>
            <p:cNvSpPr/>
            <p:nvPr/>
          </p:nvSpPr>
          <p:spPr>
            <a:xfrm>
              <a:off x="6641650" y="2549825"/>
              <a:ext cx="289200" cy="2892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05"/>
            <p:cNvSpPr txBox="1"/>
            <p:nvPr/>
          </p:nvSpPr>
          <p:spPr>
            <a:xfrm>
              <a:off x="6612400" y="2491775"/>
              <a:ext cx="347700" cy="40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1.</a:t>
              </a:r>
              <a:endParaRPr sz="1200"/>
            </a:p>
          </p:txBody>
        </p:sp>
      </p:grpSp>
      <p:grpSp>
        <p:nvGrpSpPr>
          <p:cNvPr id="2311" name="Google Shape;2311;p105"/>
          <p:cNvGrpSpPr/>
          <p:nvPr/>
        </p:nvGrpSpPr>
        <p:grpSpPr>
          <a:xfrm>
            <a:off x="4756350" y="4587000"/>
            <a:ext cx="347700" cy="405300"/>
            <a:chOff x="6612400" y="2491775"/>
            <a:chExt cx="347700" cy="405300"/>
          </a:xfrm>
        </p:grpSpPr>
        <p:sp>
          <p:nvSpPr>
            <p:cNvPr id="2312" name="Google Shape;2312;p105"/>
            <p:cNvSpPr/>
            <p:nvPr/>
          </p:nvSpPr>
          <p:spPr>
            <a:xfrm>
              <a:off x="6641650" y="2549825"/>
              <a:ext cx="289200" cy="2892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05"/>
            <p:cNvSpPr txBox="1"/>
            <p:nvPr/>
          </p:nvSpPr>
          <p:spPr>
            <a:xfrm>
              <a:off x="6612400" y="2491775"/>
              <a:ext cx="347700" cy="40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4.</a:t>
              </a:r>
              <a:endParaRPr sz="1200"/>
            </a:p>
          </p:txBody>
        </p:sp>
      </p:grpSp>
      <p:grpSp>
        <p:nvGrpSpPr>
          <p:cNvPr id="2314" name="Google Shape;2314;p105"/>
          <p:cNvGrpSpPr/>
          <p:nvPr/>
        </p:nvGrpSpPr>
        <p:grpSpPr>
          <a:xfrm>
            <a:off x="4411625" y="4587000"/>
            <a:ext cx="347700" cy="405300"/>
            <a:chOff x="6612400" y="2491775"/>
            <a:chExt cx="347700" cy="405300"/>
          </a:xfrm>
        </p:grpSpPr>
        <p:sp>
          <p:nvSpPr>
            <p:cNvPr id="2315" name="Google Shape;2315;p105"/>
            <p:cNvSpPr/>
            <p:nvPr/>
          </p:nvSpPr>
          <p:spPr>
            <a:xfrm>
              <a:off x="6641650" y="2549825"/>
              <a:ext cx="289200" cy="2892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05"/>
            <p:cNvSpPr txBox="1"/>
            <p:nvPr/>
          </p:nvSpPr>
          <p:spPr>
            <a:xfrm>
              <a:off x="6612400" y="2491775"/>
              <a:ext cx="347700" cy="40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3.</a:t>
              </a:r>
              <a:endParaRPr sz="1200"/>
            </a:p>
          </p:txBody>
        </p:sp>
      </p:grpSp>
      <p:grpSp>
        <p:nvGrpSpPr>
          <p:cNvPr id="2317" name="Google Shape;2317;p105"/>
          <p:cNvGrpSpPr/>
          <p:nvPr/>
        </p:nvGrpSpPr>
        <p:grpSpPr>
          <a:xfrm>
            <a:off x="5111075" y="4587000"/>
            <a:ext cx="347700" cy="405300"/>
            <a:chOff x="6612400" y="2491775"/>
            <a:chExt cx="347700" cy="405300"/>
          </a:xfrm>
        </p:grpSpPr>
        <p:sp>
          <p:nvSpPr>
            <p:cNvPr id="2318" name="Google Shape;2318;p105"/>
            <p:cNvSpPr/>
            <p:nvPr/>
          </p:nvSpPr>
          <p:spPr>
            <a:xfrm>
              <a:off x="6641650" y="2549825"/>
              <a:ext cx="289200" cy="2892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05"/>
            <p:cNvSpPr txBox="1"/>
            <p:nvPr/>
          </p:nvSpPr>
          <p:spPr>
            <a:xfrm>
              <a:off x="6612400" y="2491775"/>
              <a:ext cx="347700" cy="40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5.</a:t>
              </a:r>
              <a:endParaRPr sz="1200"/>
            </a:p>
          </p:txBody>
        </p:sp>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pic>
        <p:nvPicPr>
          <p:cNvPr id="2324" name="Google Shape;2324;p106"/>
          <p:cNvPicPr preferRelativeResize="0"/>
          <p:nvPr/>
        </p:nvPicPr>
        <p:blipFill>
          <a:blip r:embed="rId3">
            <a:alphaModFix/>
          </a:blip>
          <a:stretch>
            <a:fillRect/>
          </a:stretch>
        </p:blipFill>
        <p:spPr>
          <a:xfrm>
            <a:off x="3278325" y="152400"/>
            <a:ext cx="2587361" cy="4838701"/>
          </a:xfrm>
          <a:prstGeom prst="rect">
            <a:avLst/>
          </a:prstGeom>
          <a:noFill/>
          <a:ln>
            <a:noFill/>
          </a:ln>
        </p:spPr>
      </p:pic>
      <p:sp>
        <p:nvSpPr>
          <p:cNvPr id="2325" name="Google Shape;2325;p106"/>
          <p:cNvSpPr/>
          <p:nvPr/>
        </p:nvSpPr>
        <p:spPr>
          <a:xfrm>
            <a:off x="4587150" y="3308050"/>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Home Cleaning</a:t>
            </a:r>
            <a:endParaRPr sz="700"/>
          </a:p>
        </p:txBody>
      </p:sp>
      <p:sp>
        <p:nvSpPr>
          <p:cNvPr id="2326" name="Google Shape;2326;p106"/>
          <p:cNvSpPr/>
          <p:nvPr/>
        </p:nvSpPr>
        <p:spPr>
          <a:xfrm>
            <a:off x="3596550" y="3308038"/>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Lawn Care</a:t>
            </a:r>
            <a:endParaRPr sz="900">
              <a:solidFill>
                <a:schemeClr val="dk1"/>
              </a:solidFill>
            </a:endParaRPr>
          </a:p>
          <a:p>
            <a:pPr indent="0" lvl="0" marL="0" rtl="0" algn="ctr">
              <a:spcBef>
                <a:spcPts val="0"/>
              </a:spcBef>
              <a:spcAft>
                <a:spcPts val="0"/>
              </a:spcAft>
              <a:buNone/>
            </a:pPr>
            <a:r>
              <a:t/>
            </a:r>
            <a:endParaRPr sz="700"/>
          </a:p>
        </p:txBody>
      </p:sp>
      <p:sp>
        <p:nvSpPr>
          <p:cNvPr id="2327" name="Google Shape;2327;p106"/>
          <p:cNvSpPr/>
          <p:nvPr/>
        </p:nvSpPr>
        <p:spPr>
          <a:xfrm>
            <a:off x="3596550" y="2263925"/>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Lift &amp; Carry</a:t>
            </a:r>
            <a:endParaRPr sz="900"/>
          </a:p>
        </p:txBody>
      </p:sp>
      <p:sp>
        <p:nvSpPr>
          <p:cNvPr id="2328" name="Google Shape;2328;p106"/>
          <p:cNvSpPr/>
          <p:nvPr/>
        </p:nvSpPr>
        <p:spPr>
          <a:xfrm>
            <a:off x="4587150" y="2263925"/>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Handy Services</a:t>
            </a:r>
            <a:endParaRPr sz="700"/>
          </a:p>
        </p:txBody>
      </p:sp>
      <p:sp>
        <p:nvSpPr>
          <p:cNvPr id="2329" name="Google Shape;2329;p106"/>
          <p:cNvSpPr/>
          <p:nvPr/>
        </p:nvSpPr>
        <p:spPr>
          <a:xfrm>
            <a:off x="3642000" y="529175"/>
            <a:ext cx="1860000" cy="168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Clr>
                <a:schemeClr val="dk1"/>
              </a:buClr>
              <a:buSzPts val="1100"/>
              <a:buFont typeface="Arial"/>
              <a:buNone/>
            </a:pPr>
            <a:r>
              <a:rPr lang="en">
                <a:solidFill>
                  <a:schemeClr val="dk1"/>
                </a:solidFill>
              </a:rPr>
              <a:t>Click Here for On-Demand Help!</a:t>
            </a:r>
            <a:endParaRPr sz="900">
              <a:solidFill>
                <a:schemeClr val="dk1"/>
              </a:solidFill>
            </a:endParaRPr>
          </a:p>
          <a:p>
            <a:pPr indent="0" lvl="0" marL="0" rtl="0" algn="ctr">
              <a:spcBef>
                <a:spcPts val="0"/>
              </a:spcBef>
              <a:spcAft>
                <a:spcPts val="0"/>
              </a:spcAft>
              <a:buNone/>
            </a:pPr>
            <a:r>
              <a:t/>
            </a:r>
            <a:endParaRPr sz="1200"/>
          </a:p>
        </p:txBody>
      </p:sp>
      <p:sp>
        <p:nvSpPr>
          <p:cNvPr id="2330" name="Google Shape;2330;p10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New Appointment Page</a:t>
            </a:r>
            <a:endParaRPr/>
          </a:p>
        </p:txBody>
      </p:sp>
      <p:sp>
        <p:nvSpPr>
          <p:cNvPr id="2331" name="Google Shape;2331;p106"/>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 this page user can request new appointment. There are two types of request:</a:t>
            </a:r>
            <a:endParaRPr sz="900"/>
          </a:p>
          <a:p>
            <a:pPr indent="0" lvl="0" marL="0" rtl="0" algn="l">
              <a:spcBef>
                <a:spcPts val="0"/>
              </a:spcBef>
              <a:spcAft>
                <a:spcPts val="0"/>
              </a:spcAft>
              <a:buNone/>
            </a:pPr>
            <a:r>
              <a:t/>
            </a:r>
            <a:endParaRPr sz="900"/>
          </a:p>
          <a:p>
            <a:pPr indent="-285750" lvl="0" marL="457200" rtl="0" algn="l">
              <a:spcBef>
                <a:spcPts val="0"/>
              </a:spcBef>
              <a:spcAft>
                <a:spcPts val="0"/>
              </a:spcAft>
              <a:buSzPts val="900"/>
              <a:buAutoNum type="arabicPeriod"/>
            </a:pPr>
            <a:r>
              <a:rPr lang="en" sz="900"/>
              <a:t>On-Demand</a:t>
            </a:r>
            <a:endParaRPr sz="900"/>
          </a:p>
          <a:p>
            <a:pPr indent="-285750" lvl="0" marL="457200" rtl="0" algn="l">
              <a:spcBef>
                <a:spcPts val="0"/>
              </a:spcBef>
              <a:spcAft>
                <a:spcPts val="0"/>
              </a:spcAft>
              <a:buSzPts val="900"/>
              <a:buAutoNum type="arabicPeriod"/>
            </a:pPr>
            <a:r>
              <a:rPr lang="en" sz="900"/>
              <a:t>Scheduled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An on-demand request means a user needs assistance immediately. Team members in the local area will be notified.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Scheduled requests will choose a service, date, time and provide greater detail regarding service requests. </a:t>
            </a:r>
            <a:endParaRPr sz="900"/>
          </a:p>
        </p:txBody>
      </p:sp>
      <p:grpSp>
        <p:nvGrpSpPr>
          <p:cNvPr id="2332" name="Google Shape;2332;p106"/>
          <p:cNvGrpSpPr/>
          <p:nvPr/>
        </p:nvGrpSpPr>
        <p:grpSpPr>
          <a:xfrm>
            <a:off x="3596550" y="4391600"/>
            <a:ext cx="1950900" cy="360000"/>
            <a:chOff x="3596550" y="4284550"/>
            <a:chExt cx="1950900" cy="360000"/>
          </a:xfrm>
        </p:grpSpPr>
        <p:grpSp>
          <p:nvGrpSpPr>
            <p:cNvPr id="2333" name="Google Shape;2333;p106"/>
            <p:cNvGrpSpPr/>
            <p:nvPr/>
          </p:nvGrpSpPr>
          <p:grpSpPr>
            <a:xfrm>
              <a:off x="3596550" y="4284550"/>
              <a:ext cx="1950900" cy="360000"/>
              <a:chOff x="3596550" y="4284550"/>
              <a:chExt cx="1950900" cy="360000"/>
            </a:xfrm>
          </p:grpSpPr>
          <p:sp>
            <p:nvSpPr>
              <p:cNvPr id="2334" name="Google Shape;2334;p10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5" name="Google Shape;2335;p106"/>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336" name="Google Shape;2336;p10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337" name="Google Shape;2337;p106"/>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338" name="Google Shape;2338;p106"/>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339" name="Google Shape;2339;p106"/>
            <p:cNvPicPr preferRelativeResize="0"/>
            <p:nvPr/>
          </p:nvPicPr>
          <p:blipFill>
            <a:blip r:embed="rId8">
              <a:alphaModFix/>
            </a:blip>
            <a:stretch>
              <a:fillRect/>
            </a:stretch>
          </p:blipFill>
          <p:spPr>
            <a:xfrm>
              <a:off x="4822339" y="4357425"/>
              <a:ext cx="228975" cy="230175"/>
            </a:xfrm>
            <a:prstGeom prst="rect">
              <a:avLst/>
            </a:prstGeom>
            <a:noFill/>
            <a:ln>
              <a:noFill/>
            </a:ln>
          </p:spPr>
        </p:pic>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10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On-Demand Service </a:t>
            </a:r>
            <a:r>
              <a:rPr lang="en"/>
              <a:t>Requests</a:t>
            </a:r>
            <a:endParaRPr sz="4800"/>
          </a:p>
        </p:txBody>
      </p:sp>
      <p:sp>
        <p:nvSpPr>
          <p:cNvPr id="2345" name="Google Shape;2345;p10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9" name="Shape 2349"/>
        <p:cNvGrpSpPr/>
        <p:nvPr/>
      </p:nvGrpSpPr>
      <p:grpSpPr>
        <a:xfrm>
          <a:off x="0" y="0"/>
          <a:ext cx="0" cy="0"/>
          <a:chOff x="0" y="0"/>
          <a:chExt cx="0" cy="0"/>
        </a:xfrm>
      </p:grpSpPr>
      <p:pic>
        <p:nvPicPr>
          <p:cNvPr id="2350" name="Google Shape;2350;p108"/>
          <p:cNvPicPr preferRelativeResize="0"/>
          <p:nvPr/>
        </p:nvPicPr>
        <p:blipFill>
          <a:blip r:embed="rId3">
            <a:alphaModFix/>
          </a:blip>
          <a:stretch>
            <a:fillRect/>
          </a:stretch>
        </p:blipFill>
        <p:spPr>
          <a:xfrm>
            <a:off x="3278325" y="152400"/>
            <a:ext cx="2587361" cy="4838701"/>
          </a:xfrm>
          <a:prstGeom prst="rect">
            <a:avLst/>
          </a:prstGeom>
          <a:noFill/>
          <a:ln>
            <a:noFill/>
          </a:ln>
        </p:spPr>
      </p:pic>
      <p:sp>
        <p:nvSpPr>
          <p:cNvPr id="2351" name="Google Shape;2351;p108"/>
          <p:cNvSpPr/>
          <p:nvPr/>
        </p:nvSpPr>
        <p:spPr>
          <a:xfrm>
            <a:off x="4587150" y="3308050"/>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Home Cleaning</a:t>
            </a:r>
            <a:endParaRPr sz="700"/>
          </a:p>
        </p:txBody>
      </p:sp>
      <p:sp>
        <p:nvSpPr>
          <p:cNvPr id="2352" name="Google Shape;2352;p108"/>
          <p:cNvSpPr/>
          <p:nvPr/>
        </p:nvSpPr>
        <p:spPr>
          <a:xfrm>
            <a:off x="3596550" y="3308038"/>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Lawn Care</a:t>
            </a:r>
            <a:endParaRPr sz="900">
              <a:solidFill>
                <a:schemeClr val="dk1"/>
              </a:solidFill>
            </a:endParaRPr>
          </a:p>
          <a:p>
            <a:pPr indent="0" lvl="0" marL="0" rtl="0" algn="ctr">
              <a:spcBef>
                <a:spcPts val="0"/>
              </a:spcBef>
              <a:spcAft>
                <a:spcPts val="0"/>
              </a:spcAft>
              <a:buNone/>
            </a:pPr>
            <a:r>
              <a:t/>
            </a:r>
            <a:endParaRPr sz="700"/>
          </a:p>
        </p:txBody>
      </p:sp>
      <p:sp>
        <p:nvSpPr>
          <p:cNvPr id="2353" name="Google Shape;2353;p108"/>
          <p:cNvSpPr/>
          <p:nvPr/>
        </p:nvSpPr>
        <p:spPr>
          <a:xfrm>
            <a:off x="3596550" y="2263925"/>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Lift &amp; Carry</a:t>
            </a:r>
            <a:endParaRPr sz="900"/>
          </a:p>
        </p:txBody>
      </p:sp>
      <p:sp>
        <p:nvSpPr>
          <p:cNvPr id="2354" name="Google Shape;2354;p108"/>
          <p:cNvSpPr/>
          <p:nvPr/>
        </p:nvSpPr>
        <p:spPr>
          <a:xfrm>
            <a:off x="4587150" y="2263925"/>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Handy Services</a:t>
            </a:r>
            <a:endParaRPr sz="700"/>
          </a:p>
        </p:txBody>
      </p:sp>
      <p:sp>
        <p:nvSpPr>
          <p:cNvPr id="2355" name="Google Shape;2355;p108"/>
          <p:cNvSpPr txBox="1"/>
          <p:nvPr/>
        </p:nvSpPr>
        <p:spPr>
          <a:xfrm>
            <a:off x="3551250" y="723375"/>
            <a:ext cx="2041500" cy="12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What category do you need help in?</a:t>
            </a:r>
            <a:endParaRPr/>
          </a:p>
        </p:txBody>
      </p:sp>
      <p:grpSp>
        <p:nvGrpSpPr>
          <p:cNvPr id="2356" name="Google Shape;2356;p108"/>
          <p:cNvGrpSpPr/>
          <p:nvPr/>
        </p:nvGrpSpPr>
        <p:grpSpPr>
          <a:xfrm>
            <a:off x="3596550" y="4378950"/>
            <a:ext cx="1950900" cy="360000"/>
            <a:chOff x="3596550" y="4284550"/>
            <a:chExt cx="1950900" cy="360000"/>
          </a:xfrm>
        </p:grpSpPr>
        <p:grpSp>
          <p:nvGrpSpPr>
            <p:cNvPr id="2357" name="Google Shape;2357;p108"/>
            <p:cNvGrpSpPr/>
            <p:nvPr/>
          </p:nvGrpSpPr>
          <p:grpSpPr>
            <a:xfrm>
              <a:off x="3596550" y="4284550"/>
              <a:ext cx="1950900" cy="360000"/>
              <a:chOff x="3596550" y="4284550"/>
              <a:chExt cx="1950900" cy="360000"/>
            </a:xfrm>
          </p:grpSpPr>
          <p:sp>
            <p:nvSpPr>
              <p:cNvPr id="2358" name="Google Shape;2358;p10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9" name="Google Shape;2359;p108"/>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360" name="Google Shape;2360;p10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361" name="Google Shape;2361;p108"/>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362" name="Google Shape;2362;p108"/>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363" name="Google Shape;2363;p108"/>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2364" name="Google Shape;2364;p10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On-demand service request</a:t>
            </a:r>
            <a:endParaRPr/>
          </a:p>
        </p:txBody>
      </p:sp>
      <p:sp>
        <p:nvSpPr>
          <p:cNvPr id="2365" name="Google Shape;2365;p108"/>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After selecting on demand service, customer will click the </a:t>
            </a:r>
            <a:r>
              <a:rPr lang="en" sz="900"/>
              <a:t>category</a:t>
            </a:r>
            <a:r>
              <a:rPr lang="en" sz="900"/>
              <a:t> in which they need help.</a:t>
            </a:r>
            <a:endParaRPr sz="9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pic>
        <p:nvPicPr>
          <p:cNvPr id="2370" name="Google Shape;2370;p109"/>
          <p:cNvPicPr preferRelativeResize="0"/>
          <p:nvPr/>
        </p:nvPicPr>
        <p:blipFill>
          <a:blip r:embed="rId3">
            <a:alphaModFix/>
          </a:blip>
          <a:stretch>
            <a:fillRect/>
          </a:stretch>
        </p:blipFill>
        <p:spPr>
          <a:xfrm>
            <a:off x="3278325" y="152400"/>
            <a:ext cx="2587361" cy="4838701"/>
          </a:xfrm>
          <a:prstGeom prst="rect">
            <a:avLst/>
          </a:prstGeom>
          <a:noFill/>
          <a:ln>
            <a:noFill/>
          </a:ln>
        </p:spPr>
      </p:pic>
      <p:grpSp>
        <p:nvGrpSpPr>
          <p:cNvPr id="2371" name="Google Shape;2371;p109"/>
          <p:cNvGrpSpPr/>
          <p:nvPr/>
        </p:nvGrpSpPr>
        <p:grpSpPr>
          <a:xfrm>
            <a:off x="3596550" y="4352175"/>
            <a:ext cx="1950900" cy="360000"/>
            <a:chOff x="3596550" y="4284550"/>
            <a:chExt cx="1950900" cy="360000"/>
          </a:xfrm>
        </p:grpSpPr>
        <p:sp>
          <p:nvSpPr>
            <p:cNvPr id="2372" name="Google Shape;2372;p10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3" name="Google Shape;2373;p109"/>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374" name="Google Shape;2374;p10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375" name="Google Shape;2375;p109"/>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376" name="Google Shape;2376;p109"/>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377" name="Google Shape;2377;p109"/>
          <p:cNvSpPr/>
          <p:nvPr/>
        </p:nvSpPr>
        <p:spPr>
          <a:xfrm>
            <a:off x="4587150" y="3308050"/>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Home Cleaning</a:t>
            </a:r>
            <a:endParaRPr sz="700"/>
          </a:p>
        </p:txBody>
      </p:sp>
      <p:sp>
        <p:nvSpPr>
          <p:cNvPr id="2378" name="Google Shape;2378;p109"/>
          <p:cNvSpPr/>
          <p:nvPr/>
        </p:nvSpPr>
        <p:spPr>
          <a:xfrm>
            <a:off x="3596550" y="3308038"/>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Lawn Care</a:t>
            </a:r>
            <a:endParaRPr sz="900">
              <a:solidFill>
                <a:schemeClr val="dk1"/>
              </a:solidFill>
            </a:endParaRPr>
          </a:p>
          <a:p>
            <a:pPr indent="0" lvl="0" marL="0" rtl="0" algn="ctr">
              <a:spcBef>
                <a:spcPts val="0"/>
              </a:spcBef>
              <a:spcAft>
                <a:spcPts val="0"/>
              </a:spcAft>
              <a:buNone/>
            </a:pPr>
            <a:r>
              <a:t/>
            </a:r>
            <a:endParaRPr sz="700"/>
          </a:p>
        </p:txBody>
      </p:sp>
      <p:sp>
        <p:nvSpPr>
          <p:cNvPr id="2379" name="Google Shape;2379;p109"/>
          <p:cNvSpPr/>
          <p:nvPr/>
        </p:nvSpPr>
        <p:spPr>
          <a:xfrm>
            <a:off x="3596550" y="2263925"/>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Lift &amp; Carry</a:t>
            </a:r>
            <a:endParaRPr sz="900"/>
          </a:p>
        </p:txBody>
      </p:sp>
      <p:sp>
        <p:nvSpPr>
          <p:cNvPr id="2380" name="Google Shape;2380;p109"/>
          <p:cNvSpPr/>
          <p:nvPr/>
        </p:nvSpPr>
        <p:spPr>
          <a:xfrm>
            <a:off x="4587150" y="2263925"/>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Handy Services</a:t>
            </a:r>
            <a:endParaRPr sz="700"/>
          </a:p>
        </p:txBody>
      </p:sp>
      <p:sp>
        <p:nvSpPr>
          <p:cNvPr id="2381" name="Google Shape;2381;p109"/>
          <p:cNvSpPr txBox="1"/>
          <p:nvPr/>
        </p:nvSpPr>
        <p:spPr>
          <a:xfrm>
            <a:off x="3551250" y="723375"/>
            <a:ext cx="2041500" cy="12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What category do you need help in?</a:t>
            </a:r>
            <a:endParaRPr/>
          </a:p>
        </p:txBody>
      </p:sp>
      <p:sp>
        <p:nvSpPr>
          <p:cNvPr id="2382" name="Google Shape;2382;p109"/>
          <p:cNvSpPr/>
          <p:nvPr/>
        </p:nvSpPr>
        <p:spPr>
          <a:xfrm>
            <a:off x="3586188" y="351300"/>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09"/>
          <p:cNvSpPr/>
          <p:nvPr/>
        </p:nvSpPr>
        <p:spPr>
          <a:xfrm>
            <a:off x="3579225" y="1360700"/>
            <a:ext cx="1951800" cy="186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900"/>
              <a:t>Please type a brief description of what you need help with below and we will send out your request!</a:t>
            </a:r>
            <a:endParaRPr sz="900"/>
          </a:p>
        </p:txBody>
      </p:sp>
      <p:sp>
        <p:nvSpPr>
          <p:cNvPr id="2384" name="Google Shape;2384;p109"/>
          <p:cNvSpPr/>
          <p:nvPr/>
        </p:nvSpPr>
        <p:spPr>
          <a:xfrm>
            <a:off x="3668850" y="2112550"/>
            <a:ext cx="1772700" cy="459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600"/>
              <a:t>Type here...</a:t>
            </a:r>
            <a:endParaRPr sz="600"/>
          </a:p>
        </p:txBody>
      </p:sp>
      <p:sp>
        <p:nvSpPr>
          <p:cNvPr id="2385" name="Google Shape;2385;p10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On-demand service request (con’t)</a:t>
            </a:r>
            <a:endParaRPr/>
          </a:p>
        </p:txBody>
      </p:sp>
      <p:sp>
        <p:nvSpPr>
          <p:cNvPr id="2386" name="Google Shape;2386;p109"/>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User will then type in details of request. This will act as “Job Description” when shift is created within the app for team members.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A new shift will be created and a request sent to team members with incomplete job details.</a:t>
            </a:r>
            <a:endParaRPr sz="900"/>
          </a:p>
        </p:txBody>
      </p:sp>
      <p:sp>
        <p:nvSpPr>
          <p:cNvPr id="2387" name="Google Shape;2387;p109"/>
          <p:cNvSpPr/>
          <p:nvPr/>
        </p:nvSpPr>
        <p:spPr>
          <a:xfrm>
            <a:off x="3865200" y="3753575"/>
            <a:ext cx="14136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Send Request</a:t>
            </a:r>
            <a:endParaRPr sz="700"/>
          </a:p>
        </p:txBody>
      </p:sp>
      <p:grpSp>
        <p:nvGrpSpPr>
          <p:cNvPr id="2388" name="Google Shape;2388;p109"/>
          <p:cNvGrpSpPr/>
          <p:nvPr/>
        </p:nvGrpSpPr>
        <p:grpSpPr>
          <a:xfrm>
            <a:off x="4191050" y="2732525"/>
            <a:ext cx="761900" cy="252500"/>
            <a:chOff x="4191050" y="2646875"/>
            <a:chExt cx="761900" cy="252500"/>
          </a:xfrm>
        </p:grpSpPr>
        <p:sp>
          <p:nvSpPr>
            <p:cNvPr id="2389" name="Google Shape;2389;p109"/>
            <p:cNvSpPr txBox="1"/>
            <p:nvPr/>
          </p:nvSpPr>
          <p:spPr>
            <a:xfrm>
              <a:off x="4446000" y="2646875"/>
              <a:ext cx="2520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1</a:t>
              </a:r>
              <a:endParaRPr sz="900"/>
            </a:p>
          </p:txBody>
        </p:sp>
        <p:sp>
          <p:nvSpPr>
            <p:cNvPr id="2390" name="Google Shape;2390;p109"/>
            <p:cNvSpPr/>
            <p:nvPr/>
          </p:nvSpPr>
          <p:spPr>
            <a:xfrm>
              <a:off x="4758550" y="2704975"/>
              <a:ext cx="194400" cy="194400"/>
            </a:xfrm>
            <a:prstGeom prst="mathPlus">
              <a:avLst>
                <a:gd fmla="val 23520"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09"/>
            <p:cNvSpPr/>
            <p:nvPr/>
          </p:nvSpPr>
          <p:spPr>
            <a:xfrm>
              <a:off x="4191050" y="2704975"/>
              <a:ext cx="194400" cy="194400"/>
            </a:xfrm>
            <a:prstGeom prst="mathMinus">
              <a:avLst>
                <a:gd fmla="val 23520"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2" name="Google Shape;2392;p109"/>
          <p:cNvSpPr txBox="1"/>
          <p:nvPr/>
        </p:nvSpPr>
        <p:spPr>
          <a:xfrm>
            <a:off x="4091850" y="2638625"/>
            <a:ext cx="9603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Team Members</a:t>
            </a:r>
            <a:endParaRPr sz="7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pic>
        <p:nvPicPr>
          <p:cNvPr id="2397" name="Google Shape;2397;p110"/>
          <p:cNvPicPr preferRelativeResize="0"/>
          <p:nvPr/>
        </p:nvPicPr>
        <p:blipFill>
          <a:blip r:embed="rId3">
            <a:alphaModFix/>
          </a:blip>
          <a:stretch>
            <a:fillRect/>
          </a:stretch>
        </p:blipFill>
        <p:spPr>
          <a:xfrm>
            <a:off x="3278325" y="152400"/>
            <a:ext cx="2587361" cy="4838701"/>
          </a:xfrm>
          <a:prstGeom prst="rect">
            <a:avLst/>
          </a:prstGeom>
          <a:noFill/>
          <a:ln>
            <a:noFill/>
          </a:ln>
        </p:spPr>
      </p:pic>
      <p:grpSp>
        <p:nvGrpSpPr>
          <p:cNvPr id="2398" name="Google Shape;2398;p110"/>
          <p:cNvGrpSpPr/>
          <p:nvPr/>
        </p:nvGrpSpPr>
        <p:grpSpPr>
          <a:xfrm>
            <a:off x="3596550" y="4352175"/>
            <a:ext cx="1950900" cy="360000"/>
            <a:chOff x="3596550" y="4284550"/>
            <a:chExt cx="1950900" cy="360000"/>
          </a:xfrm>
        </p:grpSpPr>
        <p:sp>
          <p:nvSpPr>
            <p:cNvPr id="2399" name="Google Shape;2399;p11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0" name="Google Shape;2400;p110"/>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401" name="Google Shape;2401;p11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402" name="Google Shape;2402;p110"/>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2403" name="Google Shape;2403;p110"/>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2404" name="Google Shape;2404;p110"/>
          <p:cNvSpPr/>
          <p:nvPr/>
        </p:nvSpPr>
        <p:spPr>
          <a:xfrm>
            <a:off x="4587150" y="3308050"/>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Home Cleaning</a:t>
            </a:r>
            <a:endParaRPr sz="700"/>
          </a:p>
        </p:txBody>
      </p:sp>
      <p:sp>
        <p:nvSpPr>
          <p:cNvPr id="2405" name="Google Shape;2405;p110"/>
          <p:cNvSpPr/>
          <p:nvPr/>
        </p:nvSpPr>
        <p:spPr>
          <a:xfrm>
            <a:off x="3596550" y="3308038"/>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Lawn Care</a:t>
            </a:r>
            <a:endParaRPr sz="900">
              <a:solidFill>
                <a:schemeClr val="dk1"/>
              </a:solidFill>
            </a:endParaRPr>
          </a:p>
          <a:p>
            <a:pPr indent="0" lvl="0" marL="0" rtl="0" algn="ctr">
              <a:spcBef>
                <a:spcPts val="0"/>
              </a:spcBef>
              <a:spcAft>
                <a:spcPts val="0"/>
              </a:spcAft>
              <a:buNone/>
            </a:pPr>
            <a:r>
              <a:t/>
            </a:r>
            <a:endParaRPr sz="700"/>
          </a:p>
        </p:txBody>
      </p:sp>
      <p:sp>
        <p:nvSpPr>
          <p:cNvPr id="2406" name="Google Shape;2406;p110"/>
          <p:cNvSpPr/>
          <p:nvPr/>
        </p:nvSpPr>
        <p:spPr>
          <a:xfrm>
            <a:off x="3596550" y="2263925"/>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Lift &amp; Carry</a:t>
            </a:r>
            <a:endParaRPr sz="900"/>
          </a:p>
        </p:txBody>
      </p:sp>
      <p:sp>
        <p:nvSpPr>
          <p:cNvPr id="2407" name="Google Shape;2407;p110"/>
          <p:cNvSpPr/>
          <p:nvPr/>
        </p:nvSpPr>
        <p:spPr>
          <a:xfrm>
            <a:off x="4587150" y="2263925"/>
            <a:ext cx="960300" cy="9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Handy Services</a:t>
            </a:r>
            <a:endParaRPr sz="700"/>
          </a:p>
        </p:txBody>
      </p:sp>
      <p:sp>
        <p:nvSpPr>
          <p:cNvPr id="2408" name="Google Shape;2408;p110"/>
          <p:cNvSpPr txBox="1"/>
          <p:nvPr/>
        </p:nvSpPr>
        <p:spPr>
          <a:xfrm>
            <a:off x="3551250" y="723375"/>
            <a:ext cx="2041500" cy="12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What category do you need help in?</a:t>
            </a:r>
            <a:endParaRPr/>
          </a:p>
        </p:txBody>
      </p:sp>
      <p:sp>
        <p:nvSpPr>
          <p:cNvPr id="2409" name="Google Shape;2409;p110"/>
          <p:cNvSpPr/>
          <p:nvPr/>
        </p:nvSpPr>
        <p:spPr>
          <a:xfrm>
            <a:off x="3586188" y="351300"/>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10"/>
          <p:cNvSpPr/>
          <p:nvPr/>
        </p:nvSpPr>
        <p:spPr>
          <a:xfrm>
            <a:off x="3579225" y="1360700"/>
            <a:ext cx="1951800" cy="159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Congratulations your request has been sent. You will receive a notification once your request has been accepted. In the meantime please fill out the remaining details</a:t>
            </a:r>
            <a:endParaRPr sz="900"/>
          </a:p>
        </p:txBody>
      </p:sp>
      <p:sp>
        <p:nvSpPr>
          <p:cNvPr id="2411" name="Google Shape;2411;p11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On-demand service request (con’t)</a:t>
            </a:r>
            <a:endParaRPr/>
          </a:p>
        </p:txBody>
      </p:sp>
      <p:sp>
        <p:nvSpPr>
          <p:cNvPr id="2412" name="Google Shape;2412;p110"/>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User will then see a confirmation message. Prompting them to fill out job details.</a:t>
            </a:r>
            <a:endParaRPr sz="900"/>
          </a:p>
        </p:txBody>
      </p:sp>
      <p:sp>
        <p:nvSpPr>
          <p:cNvPr id="2413" name="Google Shape;2413;p110"/>
          <p:cNvSpPr/>
          <p:nvPr/>
        </p:nvSpPr>
        <p:spPr>
          <a:xfrm>
            <a:off x="3865200" y="3753575"/>
            <a:ext cx="14136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Continue</a:t>
            </a:r>
            <a:endParaRPr sz="7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7" name="Shape 2417"/>
        <p:cNvGrpSpPr/>
        <p:nvPr/>
      </p:nvGrpSpPr>
      <p:grpSpPr>
        <a:xfrm>
          <a:off x="0" y="0"/>
          <a:ext cx="0" cy="0"/>
          <a:chOff x="0" y="0"/>
          <a:chExt cx="0" cy="0"/>
        </a:xfrm>
      </p:grpSpPr>
      <p:pic>
        <p:nvPicPr>
          <p:cNvPr id="2418" name="Google Shape;2418;p111"/>
          <p:cNvPicPr preferRelativeResize="0"/>
          <p:nvPr/>
        </p:nvPicPr>
        <p:blipFill>
          <a:blip r:embed="rId3">
            <a:alphaModFix/>
          </a:blip>
          <a:stretch>
            <a:fillRect/>
          </a:stretch>
        </p:blipFill>
        <p:spPr>
          <a:xfrm>
            <a:off x="3278325" y="152400"/>
            <a:ext cx="2587361" cy="4838701"/>
          </a:xfrm>
          <a:prstGeom prst="rect">
            <a:avLst/>
          </a:prstGeom>
          <a:noFill/>
          <a:ln>
            <a:noFill/>
          </a:ln>
        </p:spPr>
      </p:pic>
      <p:sp>
        <p:nvSpPr>
          <p:cNvPr id="2419" name="Google Shape;2419;p111"/>
          <p:cNvSpPr/>
          <p:nvPr/>
        </p:nvSpPr>
        <p:spPr>
          <a:xfrm>
            <a:off x="3596550" y="1564625"/>
            <a:ext cx="19509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Address</a:t>
            </a:r>
            <a:endParaRPr sz="900">
              <a:solidFill>
                <a:schemeClr val="dk1"/>
              </a:solidFill>
            </a:endParaRPr>
          </a:p>
          <a:p>
            <a:pPr indent="0" lvl="0" marL="0" rtl="0" algn="ctr">
              <a:spcBef>
                <a:spcPts val="0"/>
              </a:spcBef>
              <a:spcAft>
                <a:spcPts val="0"/>
              </a:spcAft>
              <a:buNone/>
            </a:pPr>
            <a:r>
              <a:t/>
            </a:r>
            <a:endParaRPr sz="700"/>
          </a:p>
        </p:txBody>
      </p:sp>
      <p:sp>
        <p:nvSpPr>
          <p:cNvPr id="2420" name="Google Shape;2420;p111"/>
          <p:cNvSpPr txBox="1"/>
          <p:nvPr/>
        </p:nvSpPr>
        <p:spPr>
          <a:xfrm>
            <a:off x="3551250" y="610950"/>
            <a:ext cx="20415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General Information</a:t>
            </a:r>
            <a:endParaRPr/>
          </a:p>
        </p:txBody>
      </p:sp>
      <p:grpSp>
        <p:nvGrpSpPr>
          <p:cNvPr id="2421" name="Google Shape;2421;p111"/>
          <p:cNvGrpSpPr/>
          <p:nvPr/>
        </p:nvGrpSpPr>
        <p:grpSpPr>
          <a:xfrm>
            <a:off x="3596550" y="4378950"/>
            <a:ext cx="1950900" cy="360000"/>
            <a:chOff x="3596550" y="4284550"/>
            <a:chExt cx="1950900" cy="360000"/>
          </a:xfrm>
        </p:grpSpPr>
        <p:grpSp>
          <p:nvGrpSpPr>
            <p:cNvPr id="2422" name="Google Shape;2422;p111"/>
            <p:cNvGrpSpPr/>
            <p:nvPr/>
          </p:nvGrpSpPr>
          <p:grpSpPr>
            <a:xfrm>
              <a:off x="3596550" y="4284550"/>
              <a:ext cx="1950900" cy="360000"/>
              <a:chOff x="3596550" y="4284550"/>
              <a:chExt cx="1950900" cy="360000"/>
            </a:xfrm>
          </p:grpSpPr>
          <p:sp>
            <p:nvSpPr>
              <p:cNvPr id="2423" name="Google Shape;2423;p11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4" name="Google Shape;2424;p111"/>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425" name="Google Shape;2425;p11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426" name="Google Shape;2426;p111"/>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427" name="Google Shape;2427;p111"/>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2428" name="Google Shape;2428;p111"/>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2429" name="Google Shape;2429;p111"/>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On-demand service request </a:t>
            </a:r>
            <a:r>
              <a:rPr lang="en">
                <a:solidFill>
                  <a:schemeClr val="dk1"/>
                </a:solidFill>
              </a:rPr>
              <a:t>(con’t)</a:t>
            </a:r>
            <a:endParaRPr/>
          </a:p>
        </p:txBody>
      </p:sp>
      <p:sp>
        <p:nvSpPr>
          <p:cNvPr id="2430" name="Google Shape;2430;p111"/>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Customer will then complete additional job-details.</a:t>
            </a:r>
            <a:endParaRPr sz="900"/>
          </a:p>
        </p:txBody>
      </p:sp>
      <p:sp>
        <p:nvSpPr>
          <p:cNvPr id="2431" name="Google Shape;2431;p111"/>
          <p:cNvSpPr/>
          <p:nvPr/>
        </p:nvSpPr>
        <p:spPr>
          <a:xfrm>
            <a:off x="3596550" y="2137975"/>
            <a:ext cx="19509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Service Type</a:t>
            </a:r>
            <a:endParaRPr sz="900">
              <a:solidFill>
                <a:schemeClr val="dk1"/>
              </a:solidFill>
            </a:endParaRPr>
          </a:p>
          <a:p>
            <a:pPr indent="0" lvl="0" marL="0" rtl="0" algn="ctr">
              <a:spcBef>
                <a:spcPts val="0"/>
              </a:spcBef>
              <a:spcAft>
                <a:spcPts val="0"/>
              </a:spcAft>
              <a:buNone/>
            </a:pPr>
            <a:r>
              <a:t/>
            </a:r>
            <a:endParaRPr sz="700"/>
          </a:p>
        </p:txBody>
      </p:sp>
      <p:sp>
        <p:nvSpPr>
          <p:cNvPr id="2432" name="Google Shape;2432;p111"/>
          <p:cNvSpPr/>
          <p:nvPr/>
        </p:nvSpPr>
        <p:spPr>
          <a:xfrm>
            <a:off x="3596550" y="2751800"/>
            <a:ext cx="19509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Job Description</a:t>
            </a:r>
            <a:endParaRPr sz="900">
              <a:solidFill>
                <a:schemeClr val="dk1"/>
              </a:solidFill>
            </a:endParaRPr>
          </a:p>
          <a:p>
            <a:pPr indent="0" lvl="0" marL="0" rtl="0" algn="ctr">
              <a:spcBef>
                <a:spcPts val="0"/>
              </a:spcBef>
              <a:spcAft>
                <a:spcPts val="0"/>
              </a:spcAft>
              <a:buNone/>
            </a:pPr>
            <a:r>
              <a:t/>
            </a:r>
            <a:endParaRPr sz="700"/>
          </a:p>
        </p:txBody>
      </p:sp>
      <p:sp>
        <p:nvSpPr>
          <p:cNvPr id="2433" name="Google Shape;2433;p111"/>
          <p:cNvSpPr/>
          <p:nvPr/>
        </p:nvSpPr>
        <p:spPr>
          <a:xfrm>
            <a:off x="3865200" y="3753575"/>
            <a:ext cx="1413600" cy="4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Next</a:t>
            </a:r>
            <a:endParaRPr sz="7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